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55"/>
  </p:notesMasterIdLst>
  <p:handoutMasterIdLst>
    <p:handoutMasterId r:id="rId56"/>
  </p:handoutMasterIdLst>
  <p:sldIdLst>
    <p:sldId id="256" r:id="rId2"/>
    <p:sldId id="633" r:id="rId3"/>
    <p:sldId id="610" r:id="rId4"/>
    <p:sldId id="609" r:id="rId5"/>
    <p:sldId id="657" r:id="rId6"/>
    <p:sldId id="658" r:id="rId7"/>
    <p:sldId id="613" r:id="rId8"/>
    <p:sldId id="649" r:id="rId9"/>
    <p:sldId id="650" r:id="rId10"/>
    <p:sldId id="257" r:id="rId11"/>
    <p:sldId id="651" r:id="rId12"/>
    <p:sldId id="627" r:id="rId13"/>
    <p:sldId id="628" r:id="rId14"/>
    <p:sldId id="629" r:id="rId15"/>
    <p:sldId id="630" r:id="rId16"/>
    <p:sldId id="631" r:id="rId17"/>
    <p:sldId id="642" r:id="rId18"/>
    <p:sldId id="659" r:id="rId19"/>
    <p:sldId id="612" r:id="rId20"/>
    <p:sldId id="643" r:id="rId21"/>
    <p:sldId id="644" r:id="rId22"/>
    <p:sldId id="647" r:id="rId23"/>
    <p:sldId id="637" r:id="rId24"/>
    <p:sldId id="614" r:id="rId25"/>
    <p:sldId id="652" r:id="rId26"/>
    <p:sldId id="653" r:id="rId27"/>
    <p:sldId id="660" r:id="rId28"/>
    <p:sldId id="616" r:id="rId29"/>
    <p:sldId id="620" r:id="rId30"/>
    <p:sldId id="622" r:id="rId31"/>
    <p:sldId id="623" r:id="rId32"/>
    <p:sldId id="624" r:id="rId33"/>
    <p:sldId id="625" r:id="rId34"/>
    <p:sldId id="621" r:id="rId35"/>
    <p:sldId id="640" r:id="rId36"/>
    <p:sldId id="639" r:id="rId37"/>
    <p:sldId id="611" r:id="rId38"/>
    <p:sldId id="648" r:id="rId39"/>
    <p:sldId id="534" r:id="rId40"/>
    <p:sldId id="535" r:id="rId41"/>
    <p:sldId id="523" r:id="rId42"/>
    <p:sldId id="400" r:id="rId43"/>
    <p:sldId id="617" r:id="rId44"/>
    <p:sldId id="632" r:id="rId45"/>
    <p:sldId id="626" r:id="rId46"/>
    <p:sldId id="654" r:id="rId47"/>
    <p:sldId id="655" r:id="rId48"/>
    <p:sldId id="656" r:id="rId49"/>
    <p:sldId id="619" r:id="rId50"/>
    <p:sldId id="526" r:id="rId51"/>
    <p:sldId id="527" r:id="rId52"/>
    <p:sldId id="635" r:id="rId53"/>
    <p:sldId id="528" r:id="rId54"/>
  </p:sldIdLst>
  <p:sldSz cx="12192000" cy="6858000"/>
  <p:notesSz cx="7010400" cy="9296400"/>
  <p:defaultTextStyle>
    <a:defPPr>
      <a:defRPr lang="en-US"/>
    </a:defPPr>
    <a:lvl1pPr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Arial" charset="0"/>
        <a:ea typeface="+mn-ea"/>
        <a:cs typeface="+mn-cs"/>
      </a:defRPr>
    </a:lvl1pPr>
    <a:lvl2pPr marL="457200"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Arial" charset="0"/>
        <a:ea typeface="+mn-ea"/>
        <a:cs typeface="+mn-cs"/>
      </a:defRPr>
    </a:lvl2pPr>
    <a:lvl3pPr marL="914400"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Arial" charset="0"/>
        <a:ea typeface="+mn-ea"/>
        <a:cs typeface="+mn-cs"/>
      </a:defRPr>
    </a:lvl3pPr>
    <a:lvl4pPr marL="1371600"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Arial" charset="0"/>
        <a:ea typeface="+mn-ea"/>
        <a:cs typeface="+mn-cs"/>
      </a:defRPr>
    </a:lvl4pPr>
    <a:lvl5pPr marL="1828800" algn="l" rtl="0" fontAlgn="base">
      <a:spcBef>
        <a:spcPct val="20000"/>
      </a:spcBef>
      <a:spcAft>
        <a:spcPct val="0"/>
      </a:spcAft>
      <a:buClr>
        <a:schemeClr val="accent2"/>
      </a:buClr>
      <a:buSzPct val="70000"/>
      <a:buFont typeface="Wingdings" pitchFamily="2" charset="2"/>
      <a:buChar char="l"/>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D9E"/>
    <a:srgbClr val="FFEB99"/>
    <a:srgbClr val="336699"/>
    <a:srgbClr val="000066"/>
    <a:srgbClr val="032F46"/>
    <a:srgbClr val="006666"/>
    <a:srgbClr val="893611"/>
    <a:srgbClr val="A44114"/>
    <a:srgbClr val="F3B99F"/>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2609" autoAdjust="0"/>
  </p:normalViewPr>
  <p:slideViewPr>
    <p:cSldViewPr showGuides="1">
      <p:cViewPr>
        <p:scale>
          <a:sx n="75" d="100"/>
          <a:sy n="75" d="100"/>
        </p:scale>
        <p:origin x="1236" y="492"/>
      </p:cViewPr>
      <p:guideLst>
        <p:guide orient="horz" pos="144"/>
        <p:guide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116" d="100"/>
        <a:sy n="116" d="100"/>
      </p:scale>
      <p:origin x="0" y="-91704"/>
    </p:cViewPr>
  </p:sorterViewPr>
  <p:notesViewPr>
    <p:cSldViewPr showGuides="1">
      <p:cViewPr varScale="1">
        <p:scale>
          <a:sx n="48" d="100"/>
          <a:sy n="48" d="100"/>
        </p:scale>
        <p:origin x="266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4"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t" anchorCtr="0" compatLnSpc="1">
            <a:prstTxWarp prst="textNoShape">
              <a:avLst/>
            </a:prstTxWarp>
          </a:bodyPr>
          <a:lstStyle>
            <a:lvl1pPr defTabSz="931315">
              <a:spcBef>
                <a:spcPct val="0"/>
              </a:spcBef>
              <a:buClrTx/>
              <a:buSzTx/>
              <a:buFontTx/>
              <a:buNone/>
              <a:defRPr sz="1200"/>
            </a:lvl1pPr>
          </a:lstStyle>
          <a:p>
            <a:endParaRPr lang="en-US" altLang="en-US" dirty="0"/>
          </a:p>
        </p:txBody>
      </p:sp>
      <p:sp>
        <p:nvSpPr>
          <p:cNvPr id="34819" name="Rectangle 3"/>
          <p:cNvSpPr>
            <a:spLocks noGrp="1" noChangeArrowheads="1"/>
          </p:cNvSpPr>
          <p:nvPr>
            <p:ph type="dt" sz="quarter" idx="1"/>
          </p:nvPr>
        </p:nvSpPr>
        <p:spPr bwMode="auto">
          <a:xfrm>
            <a:off x="3970342"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t" anchorCtr="0" compatLnSpc="1">
            <a:prstTxWarp prst="textNoShape">
              <a:avLst/>
            </a:prstTxWarp>
          </a:bodyPr>
          <a:lstStyle>
            <a:lvl1pPr algn="r" defTabSz="931315">
              <a:spcBef>
                <a:spcPct val="0"/>
              </a:spcBef>
              <a:buClrTx/>
              <a:buSzTx/>
              <a:buFontTx/>
              <a:buNone/>
              <a:defRPr sz="1200"/>
            </a:lvl1pPr>
          </a:lstStyle>
          <a:p>
            <a:endParaRPr lang="en-US" altLang="en-US" dirty="0"/>
          </a:p>
        </p:txBody>
      </p:sp>
      <p:sp>
        <p:nvSpPr>
          <p:cNvPr id="34820" name="Rectangle 4"/>
          <p:cNvSpPr>
            <a:spLocks noGrp="1" noChangeArrowheads="1"/>
          </p:cNvSpPr>
          <p:nvPr>
            <p:ph type="ftr" sz="quarter" idx="2"/>
          </p:nvPr>
        </p:nvSpPr>
        <p:spPr bwMode="auto">
          <a:xfrm>
            <a:off x="4"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b" anchorCtr="0" compatLnSpc="1">
            <a:prstTxWarp prst="textNoShape">
              <a:avLst/>
            </a:prstTxWarp>
          </a:bodyPr>
          <a:lstStyle>
            <a:lvl1pPr defTabSz="931315">
              <a:spcBef>
                <a:spcPct val="0"/>
              </a:spcBef>
              <a:buClrTx/>
              <a:buSzTx/>
              <a:buFontTx/>
              <a:buNone/>
              <a:defRPr sz="1200"/>
            </a:lvl1pPr>
          </a:lstStyle>
          <a:p>
            <a:endParaRPr lang="en-US" altLang="en-US" dirty="0"/>
          </a:p>
        </p:txBody>
      </p:sp>
      <p:sp>
        <p:nvSpPr>
          <p:cNvPr id="34821" name="Rectangle 5"/>
          <p:cNvSpPr>
            <a:spLocks noGrp="1" noChangeArrowheads="1"/>
          </p:cNvSpPr>
          <p:nvPr>
            <p:ph type="sldNum" sz="quarter" idx="3"/>
          </p:nvPr>
        </p:nvSpPr>
        <p:spPr bwMode="auto">
          <a:xfrm>
            <a:off x="3970342"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b" anchorCtr="0" compatLnSpc="1">
            <a:prstTxWarp prst="textNoShape">
              <a:avLst/>
            </a:prstTxWarp>
          </a:bodyPr>
          <a:lstStyle>
            <a:lvl1pPr algn="r" defTabSz="931315">
              <a:spcBef>
                <a:spcPct val="0"/>
              </a:spcBef>
              <a:buClrTx/>
              <a:buSzTx/>
              <a:buFontTx/>
              <a:buNone/>
              <a:defRPr sz="1200"/>
            </a:lvl1pPr>
          </a:lstStyle>
          <a:p>
            <a:fld id="{EF2A7493-AB37-4217-80B1-99A5E1DBA5E5}" type="slidenum">
              <a:rPr lang="en-US" altLang="en-US"/>
              <a:pPr/>
              <a:t>‹#›</a:t>
            </a:fld>
            <a:endParaRPr lang="en-US" altLang="en-US" dirty="0"/>
          </a:p>
        </p:txBody>
      </p:sp>
    </p:spTree>
    <p:extLst>
      <p:ext uri="{BB962C8B-B14F-4D97-AF65-F5344CB8AC3E}">
        <p14:creationId xmlns:p14="http://schemas.microsoft.com/office/powerpoint/2010/main" val="34863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4"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t" anchorCtr="0" compatLnSpc="1">
            <a:prstTxWarp prst="textNoShape">
              <a:avLst/>
            </a:prstTxWarp>
          </a:bodyPr>
          <a:lstStyle>
            <a:lvl1pPr defTabSz="931315">
              <a:spcBef>
                <a:spcPct val="0"/>
              </a:spcBef>
              <a:buClrTx/>
              <a:buSzTx/>
              <a:buFontTx/>
              <a:buNone/>
              <a:defRPr sz="1200"/>
            </a:lvl1pPr>
          </a:lstStyle>
          <a:p>
            <a:endParaRPr lang="en-US" altLang="en-US" dirty="0"/>
          </a:p>
        </p:txBody>
      </p:sp>
      <p:sp>
        <p:nvSpPr>
          <p:cNvPr id="26627" name="Rectangle 3"/>
          <p:cNvSpPr>
            <a:spLocks noGrp="1" noChangeArrowheads="1"/>
          </p:cNvSpPr>
          <p:nvPr>
            <p:ph type="dt" idx="1"/>
          </p:nvPr>
        </p:nvSpPr>
        <p:spPr bwMode="auto">
          <a:xfrm>
            <a:off x="3970342"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t" anchorCtr="0" compatLnSpc="1">
            <a:prstTxWarp prst="textNoShape">
              <a:avLst/>
            </a:prstTxWarp>
          </a:bodyPr>
          <a:lstStyle>
            <a:lvl1pPr algn="r" defTabSz="931315">
              <a:spcBef>
                <a:spcPct val="0"/>
              </a:spcBef>
              <a:buClrTx/>
              <a:buSzTx/>
              <a:buFontTx/>
              <a:buNone/>
              <a:defRPr sz="1200"/>
            </a:lvl1pPr>
          </a:lstStyle>
          <a:p>
            <a:endParaRPr lang="en-US" altLang="en-US" dirty="0"/>
          </a:p>
        </p:txBody>
      </p:sp>
      <p:sp>
        <p:nvSpPr>
          <p:cNvPr id="26628"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701679" y="4416429"/>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30" name="Rectangle 6"/>
          <p:cNvSpPr>
            <a:spLocks noGrp="1" noChangeArrowheads="1"/>
          </p:cNvSpPr>
          <p:nvPr>
            <p:ph type="ftr" sz="quarter" idx="4"/>
          </p:nvPr>
        </p:nvSpPr>
        <p:spPr bwMode="auto">
          <a:xfrm>
            <a:off x="4"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b" anchorCtr="0" compatLnSpc="1">
            <a:prstTxWarp prst="textNoShape">
              <a:avLst/>
            </a:prstTxWarp>
          </a:bodyPr>
          <a:lstStyle>
            <a:lvl1pPr defTabSz="931315">
              <a:spcBef>
                <a:spcPct val="0"/>
              </a:spcBef>
              <a:buClrTx/>
              <a:buSzTx/>
              <a:buFontTx/>
              <a:buNone/>
              <a:defRPr sz="1200"/>
            </a:lvl1pPr>
          </a:lstStyle>
          <a:p>
            <a:endParaRPr lang="en-US" altLang="en-US" dirty="0"/>
          </a:p>
        </p:txBody>
      </p:sp>
      <p:sp>
        <p:nvSpPr>
          <p:cNvPr id="26631" name="Rectangle 7"/>
          <p:cNvSpPr>
            <a:spLocks noGrp="1" noChangeArrowheads="1"/>
          </p:cNvSpPr>
          <p:nvPr>
            <p:ph type="sldNum" sz="quarter" idx="5"/>
          </p:nvPr>
        </p:nvSpPr>
        <p:spPr bwMode="auto">
          <a:xfrm>
            <a:off x="3970342"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22" tIns="46562" rIns="93122" bIns="46562" numCol="1" anchor="b" anchorCtr="0" compatLnSpc="1">
            <a:prstTxWarp prst="textNoShape">
              <a:avLst/>
            </a:prstTxWarp>
          </a:bodyPr>
          <a:lstStyle>
            <a:lvl1pPr algn="r" defTabSz="931315">
              <a:spcBef>
                <a:spcPct val="0"/>
              </a:spcBef>
              <a:buClrTx/>
              <a:buSzTx/>
              <a:buFontTx/>
              <a:buNone/>
              <a:defRPr sz="1200"/>
            </a:lvl1pPr>
          </a:lstStyle>
          <a:p>
            <a:fld id="{445F8617-337C-410B-9F9E-1AB6AD45A4C2}" type="slidenum">
              <a:rPr lang="en-US" altLang="en-US"/>
              <a:pPr/>
              <a:t>‹#›</a:t>
            </a:fld>
            <a:endParaRPr lang="en-US" altLang="en-US" dirty="0"/>
          </a:p>
        </p:txBody>
      </p:sp>
    </p:spTree>
    <p:extLst>
      <p:ext uri="{BB962C8B-B14F-4D97-AF65-F5344CB8AC3E}">
        <p14:creationId xmlns:p14="http://schemas.microsoft.com/office/powerpoint/2010/main" val="6381133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A10B9-E9CB-48E7-A2AD-56D781232AD5}" type="slidenum">
              <a:rPr lang="en-US" altLang="en-US"/>
              <a:pPr/>
              <a:t>1</a:t>
            </a:fld>
            <a:endParaRPr lang="en-US" altLang="en-US" dirty="0"/>
          </a:p>
        </p:txBody>
      </p:sp>
      <p:sp>
        <p:nvSpPr>
          <p:cNvPr id="27650" name="Rectangle 2"/>
          <p:cNvSpPr>
            <a:spLocks noGrp="1" noRot="1" noChangeAspect="1" noChangeArrowheads="1" noTextEdit="1"/>
          </p:cNvSpPr>
          <p:nvPr>
            <p:ph type="sldImg"/>
          </p:nvPr>
        </p:nvSpPr>
        <p:spPr>
          <a:xfrm>
            <a:off x="406400" y="696913"/>
            <a:ext cx="6197600" cy="3486150"/>
          </a:xfrm>
          <a:ln/>
        </p:spPr>
      </p:sp>
      <p:sp>
        <p:nvSpPr>
          <p:cNvPr id="27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4976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6904C23A-3F92-4666-8970-3601CD630694}" type="slidenum">
              <a:rPr lang="en-US" smtClean="0"/>
              <a:pPr/>
              <a:t>42</a:t>
            </a:fld>
            <a:endParaRPr lang="en-US"/>
          </a:p>
        </p:txBody>
      </p:sp>
    </p:spTree>
    <p:extLst>
      <p:ext uri="{BB962C8B-B14F-4D97-AF65-F5344CB8AC3E}">
        <p14:creationId xmlns:p14="http://schemas.microsoft.com/office/powerpoint/2010/main" val="217411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a:t>
            </a:r>
          </a:p>
          <a:p>
            <a:pPr marL="171450" indent="-171450">
              <a:buFontTx/>
              <a:buChar char="-"/>
            </a:pPr>
            <a:r>
              <a:rPr lang="en-US" dirty="0"/>
              <a:t>Include emerging tech in trends</a:t>
            </a:r>
          </a:p>
          <a:p>
            <a:pPr marL="171450" indent="-171450">
              <a:buFontTx/>
              <a:buChar char="-"/>
            </a:pPr>
            <a:r>
              <a:rPr lang="en-US" dirty="0"/>
              <a:t>Developing projects -&gt; drafting software for reports, </a:t>
            </a:r>
            <a:r>
              <a:rPr lang="en-US" dirty="0" err="1"/>
              <a:t>lutrons</a:t>
            </a:r>
            <a:r>
              <a:rPr lang="en-US" dirty="0"/>
              <a:t> estimating software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45F8617-337C-410B-9F9E-1AB6AD45A4C2}" type="slidenum">
              <a:rPr lang="en-US" altLang="en-US" smtClean="0"/>
              <a:pPr/>
              <a:t>3</a:t>
            </a:fld>
            <a:endParaRPr lang="en-US" altLang="en-US" dirty="0"/>
          </a:p>
        </p:txBody>
      </p:sp>
    </p:spTree>
    <p:extLst>
      <p:ext uri="{BB962C8B-B14F-4D97-AF65-F5344CB8AC3E}">
        <p14:creationId xmlns:p14="http://schemas.microsoft.com/office/powerpoint/2010/main" val="374107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core</a:t>
            </a:r>
          </a:p>
          <a:p>
            <a:r>
              <a:rPr lang="en-US" dirty="0"/>
              <a:t>- One line each</a:t>
            </a:r>
          </a:p>
          <a:p>
            <a:r>
              <a:rPr lang="en-US" dirty="0" err="1"/>
              <a:t>Scl</a:t>
            </a:r>
            <a:r>
              <a:rPr lang="en-US" dirty="0"/>
              <a:t> logo</a:t>
            </a:r>
          </a:p>
          <a:p>
            <a:r>
              <a:rPr lang="en-US" dirty="0"/>
              <a:t>Funded by utilities / industry</a:t>
            </a:r>
          </a:p>
          <a:p>
            <a:endParaRPr lang="en-US" dirty="0"/>
          </a:p>
          <a:p>
            <a:endParaRPr lang="en-US" dirty="0"/>
          </a:p>
        </p:txBody>
      </p:sp>
      <p:sp>
        <p:nvSpPr>
          <p:cNvPr id="4" name="Slide Number Placeholder 3"/>
          <p:cNvSpPr>
            <a:spLocks noGrp="1"/>
          </p:cNvSpPr>
          <p:nvPr>
            <p:ph type="sldNum" sz="quarter" idx="5"/>
          </p:nvPr>
        </p:nvSpPr>
        <p:spPr/>
        <p:txBody>
          <a:bodyPr/>
          <a:lstStyle/>
          <a:p>
            <a:fld id="{445F8617-337C-410B-9F9E-1AB6AD45A4C2}" type="slidenum">
              <a:rPr lang="en-US" altLang="en-US" smtClean="0"/>
              <a:pPr/>
              <a:t>4</a:t>
            </a:fld>
            <a:endParaRPr lang="en-US" altLang="en-US" dirty="0"/>
          </a:p>
        </p:txBody>
      </p:sp>
    </p:spTree>
    <p:extLst>
      <p:ext uri="{BB962C8B-B14F-4D97-AF65-F5344CB8AC3E}">
        <p14:creationId xmlns:p14="http://schemas.microsoft.com/office/powerpoint/2010/main" val="409041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placeholder</a:t>
            </a:r>
          </a:p>
        </p:txBody>
      </p:sp>
      <p:sp>
        <p:nvSpPr>
          <p:cNvPr id="4" name="Slide Number Placeholder 3"/>
          <p:cNvSpPr>
            <a:spLocks noGrp="1"/>
          </p:cNvSpPr>
          <p:nvPr>
            <p:ph type="sldNum" sz="quarter" idx="5"/>
          </p:nvPr>
        </p:nvSpPr>
        <p:spPr/>
        <p:txBody>
          <a:bodyPr/>
          <a:lstStyle/>
          <a:p>
            <a:fld id="{445F8617-337C-410B-9F9E-1AB6AD45A4C2}" type="slidenum">
              <a:rPr lang="en-US" altLang="en-US" smtClean="0"/>
              <a:pPr/>
              <a:t>17</a:t>
            </a:fld>
            <a:endParaRPr lang="en-US" altLang="en-US" dirty="0"/>
          </a:p>
        </p:txBody>
      </p:sp>
    </p:spTree>
    <p:extLst>
      <p:ext uri="{BB962C8B-B14F-4D97-AF65-F5344CB8AC3E}">
        <p14:creationId xmlns:p14="http://schemas.microsoft.com/office/powerpoint/2010/main" val="95329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Zhaga Consortium (Zhaga) and the Digital Illumination Interface Alliance (</a:t>
            </a:r>
            <a:r>
              <a:rPr lang="en-US" dirty="0" err="1"/>
              <a:t>DiiA</a:t>
            </a:r>
            <a:r>
              <a:rPr lang="en-US" dirty="0"/>
              <a:t>) have unveiled their joint Zhaga-D4i certification program, indicating plug-and play interoperability of luminaires, sensors and communication nodes</a:t>
            </a:r>
          </a:p>
          <a:p>
            <a:endParaRPr lang="en-US" dirty="0"/>
          </a:p>
          <a:p>
            <a:r>
              <a:rPr lang="en-US" dirty="0"/>
              <a:t>Combining the expertise in the two organizations, the Zhaga-D4i certification program will enable smart, future-proof LED luminaires with IoT connectivity. Initially, the focus is on outdoor lighting, but indoor solutions are also in development. </a:t>
            </a:r>
          </a:p>
          <a:p>
            <a:endParaRPr lang="en-US" dirty="0"/>
          </a:p>
          <a:p>
            <a:r>
              <a:rPr lang="en-US" dirty="0"/>
              <a:t>The specifications cover all the critical features including mechanical fit, digital communication, data reporting and power requirements, ensuring plug-and-play interoperability of luminaires and nodes. </a:t>
            </a:r>
          </a:p>
          <a:p>
            <a:endParaRPr lang="en-US" dirty="0"/>
          </a:p>
          <a:p>
            <a:pPr algn="ctr" defTabSz="697098">
              <a:lnSpc>
                <a:spcPct val="90000"/>
              </a:lnSpc>
              <a:buSzPct val="100000"/>
              <a:buNone/>
            </a:pPr>
            <a:r>
              <a:rPr lang="en-US" sz="1400" kern="1200" dirty="0">
                <a:solidFill>
                  <a:schemeClr val="tx1"/>
                </a:solidFill>
                <a:latin typeface="Arial" charset="0"/>
                <a:ea typeface="+mn-ea"/>
                <a:cs typeface="Arial" charset="0"/>
              </a:rPr>
              <a:t>Old Zhaga</a:t>
            </a:r>
          </a:p>
          <a:p>
            <a:pPr algn="ctr" defTabSz="697098">
              <a:lnSpc>
                <a:spcPct val="90000"/>
              </a:lnSpc>
              <a:buSzPct val="100000"/>
              <a:buNone/>
            </a:pPr>
            <a:endParaRPr lang="en-US" sz="400" kern="1200" dirty="0">
              <a:solidFill>
                <a:schemeClr val="tx1"/>
              </a:solidFill>
              <a:latin typeface="Arial" charset="0"/>
              <a:ea typeface="+mn-ea"/>
              <a:cs typeface="Arial" charset="0"/>
            </a:endParaRPr>
          </a:p>
          <a:p>
            <a:pPr algn="ctr" defTabSz="697098">
              <a:lnSpc>
                <a:spcPct val="90000"/>
              </a:lnSpc>
              <a:buSzPct val="100000"/>
              <a:buNone/>
            </a:pPr>
            <a:r>
              <a:rPr lang="en-US" sz="1200" kern="1200" dirty="0">
                <a:solidFill>
                  <a:schemeClr val="tx1"/>
                </a:solidFill>
                <a:latin typeface="Arial" charset="0"/>
                <a:ea typeface="+mn-ea"/>
                <a:cs typeface="Arial" charset="0"/>
              </a:rPr>
              <a:t>Standardized LED luminaire components &amp; interfaces</a:t>
            </a:r>
          </a:p>
          <a:p>
            <a:pPr algn="ctr" defTabSz="697098">
              <a:lnSpc>
                <a:spcPct val="90000"/>
              </a:lnSpc>
              <a:buSzPct val="100000"/>
              <a:buNone/>
            </a:pPr>
            <a:endParaRPr lang="en-US" sz="1200" kern="1200" dirty="0">
              <a:solidFill>
                <a:schemeClr val="tx1"/>
              </a:solidFill>
              <a:latin typeface="Arial" charset="0"/>
              <a:ea typeface="+mn-ea"/>
              <a:cs typeface="Arial" charset="0"/>
            </a:endParaRPr>
          </a:p>
          <a:p>
            <a:pPr algn="ctr" defTabSz="697098">
              <a:lnSpc>
                <a:spcPct val="90000"/>
              </a:lnSpc>
              <a:buSzPct val="100000"/>
              <a:buNone/>
            </a:pPr>
            <a:r>
              <a:rPr lang="en-US" sz="1400" kern="1200" dirty="0">
                <a:solidFill>
                  <a:schemeClr val="tx1"/>
                </a:solidFill>
                <a:latin typeface="Arial" charset="0"/>
                <a:ea typeface="+mn-ea"/>
                <a:cs typeface="Arial" charset="0"/>
              </a:rPr>
              <a:t>New Zhaga</a:t>
            </a:r>
          </a:p>
          <a:p>
            <a:pPr algn="ctr" defTabSz="697098">
              <a:lnSpc>
                <a:spcPct val="90000"/>
              </a:lnSpc>
              <a:buSzPct val="100000"/>
              <a:buNone/>
            </a:pPr>
            <a:endParaRPr lang="en-US" sz="400" kern="1200" dirty="0">
              <a:solidFill>
                <a:schemeClr val="tx1"/>
              </a:solidFill>
              <a:latin typeface="Arial" charset="0"/>
              <a:ea typeface="+mn-ea"/>
              <a:cs typeface="Arial" charset="0"/>
            </a:endParaRPr>
          </a:p>
          <a:p>
            <a:pPr algn="ctr" defTabSz="697098">
              <a:lnSpc>
                <a:spcPct val="90000"/>
              </a:lnSpc>
              <a:buSzPct val="100000"/>
              <a:buNone/>
            </a:pPr>
            <a:r>
              <a:rPr lang="en-US" sz="1200" kern="1200" dirty="0">
                <a:solidFill>
                  <a:schemeClr val="tx1"/>
                </a:solidFill>
                <a:latin typeface="Arial" charset="0"/>
                <a:ea typeface="+mn-ea"/>
                <a:cs typeface="Arial" charset="0"/>
              </a:rPr>
              <a:t>Standardize interoperable  components for connected and serviceable lighting </a:t>
            </a:r>
          </a:p>
          <a:p>
            <a:pPr algn="ctr" defTabSz="697098">
              <a:lnSpc>
                <a:spcPct val="90000"/>
              </a:lnSpc>
              <a:buSzPct val="100000"/>
              <a:buNone/>
            </a:pPr>
            <a:endParaRPr lang="en-US" sz="1200" kern="1200" dirty="0">
              <a:solidFill>
                <a:schemeClr val="tx1"/>
              </a:solidFill>
              <a:latin typeface="Arial" charset="0"/>
              <a:ea typeface="+mn-ea"/>
              <a:cs typeface="Arial" charset="0"/>
            </a:endParaRPr>
          </a:p>
          <a:p>
            <a:endParaRPr lang="en-US" dirty="0"/>
          </a:p>
        </p:txBody>
      </p:sp>
      <p:sp>
        <p:nvSpPr>
          <p:cNvPr id="4" name="Slide Number Placeholder 3"/>
          <p:cNvSpPr>
            <a:spLocks noGrp="1"/>
          </p:cNvSpPr>
          <p:nvPr>
            <p:ph type="sldNum" sz="quarter" idx="5"/>
          </p:nvPr>
        </p:nvSpPr>
        <p:spPr/>
        <p:txBody>
          <a:bodyPr/>
          <a:lstStyle/>
          <a:p>
            <a:fld id="{445F8617-337C-410B-9F9E-1AB6AD45A4C2}" type="slidenum">
              <a:rPr lang="en-US" altLang="en-US" smtClean="0"/>
              <a:pPr/>
              <a:t>35</a:t>
            </a:fld>
            <a:endParaRPr lang="en-US" altLang="en-US" dirty="0"/>
          </a:p>
        </p:txBody>
      </p:sp>
    </p:spTree>
    <p:extLst>
      <p:ext uri="{BB962C8B-B14F-4D97-AF65-F5344CB8AC3E}">
        <p14:creationId xmlns:p14="http://schemas.microsoft.com/office/powerpoint/2010/main" val="207321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2400" i="1" kern="0" dirty="0"/>
              <a:t>Lighting Design Lab Space Demonstrations</a:t>
            </a:r>
          </a:p>
          <a:p>
            <a:pPr marL="914400" lvl="5" indent="-288925">
              <a:buFont typeface="Arial" panose="020B0604020202020204" pitchFamily="34" charset="0"/>
              <a:buChar char="•"/>
              <a:tabLst>
                <a:tab pos="2062163" algn="l"/>
              </a:tabLst>
            </a:pPr>
            <a:r>
              <a:rPr lang="en-US" sz="2200" i="1" kern="0" dirty="0"/>
              <a:t>Hundreds of visitors</a:t>
            </a:r>
          </a:p>
          <a:p>
            <a:pPr>
              <a:buFont typeface="Arial" panose="020B0604020202020204" pitchFamily="34" charset="0"/>
              <a:buChar char="•"/>
            </a:pPr>
            <a:endParaRPr lang="en-US" sz="2400" i="1" kern="0" dirty="0"/>
          </a:p>
          <a:p>
            <a:pPr>
              <a:buFont typeface="Arial" panose="020B0604020202020204" pitchFamily="34" charset="0"/>
              <a:buNone/>
            </a:pPr>
            <a:r>
              <a:rPr lang="en-US" sz="2400" i="1" kern="0" dirty="0"/>
              <a:t>Pilot Projects / Mock-ups / Case Studies</a:t>
            </a:r>
          </a:p>
          <a:p>
            <a:pPr marL="631825" lvl="5" indent="0">
              <a:buFont typeface="Arial" panose="020B0604020202020204" pitchFamily="34" charset="0"/>
              <a:buNone/>
            </a:pPr>
            <a:r>
              <a:rPr lang="en-US" sz="2200" i="1" kern="0" dirty="0"/>
              <a:t>Exposure via 3</a:t>
            </a:r>
            <a:r>
              <a:rPr lang="en-US" sz="2200" i="1" kern="0" baseline="30000" dirty="0"/>
              <a:t>rd</a:t>
            </a:r>
            <a:r>
              <a:rPr lang="en-US" sz="2200" i="1" kern="0" dirty="0"/>
              <a:t> party product</a:t>
            </a:r>
          </a:p>
          <a:p>
            <a:pPr marL="631825" lvl="5" indent="0">
              <a:buFont typeface="Arial" panose="020B0604020202020204" pitchFamily="34" charset="0"/>
              <a:buNone/>
            </a:pPr>
            <a:endParaRPr lang="en-US" sz="2400" i="1" kern="0" dirty="0"/>
          </a:p>
          <a:p>
            <a:pPr>
              <a:buFont typeface="Arial" panose="020B0604020202020204" pitchFamily="34" charset="0"/>
              <a:buNone/>
            </a:pPr>
            <a:r>
              <a:rPr lang="en-US" sz="2400" i="1" kern="0" dirty="0"/>
              <a:t>Special Opportunity Projects</a:t>
            </a:r>
          </a:p>
          <a:p>
            <a:pPr marL="227012" lvl="5" indent="0">
              <a:buFont typeface="Arial" panose="020B0604020202020204" pitchFamily="34" charset="0"/>
              <a:buNone/>
            </a:pPr>
            <a:r>
              <a:rPr lang="en-US" sz="2200" i="1" kern="0" dirty="0"/>
              <a:t>Video Demonstration Microlearning's</a:t>
            </a:r>
          </a:p>
          <a:p>
            <a:pPr marL="227012" lvl="5" indent="0">
              <a:buFont typeface="Arial" panose="020B0604020202020204" pitchFamily="34" charset="0"/>
              <a:buNone/>
            </a:pPr>
            <a:r>
              <a:rPr lang="en-US" sz="2200" i="1" kern="0" dirty="0"/>
              <a:t>Live product demonstrations to industry groups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45F8617-337C-410B-9F9E-1AB6AD45A4C2}" type="slidenum">
              <a:rPr lang="en-US" altLang="en-US" smtClean="0"/>
              <a:pPr/>
              <a:t>38</a:t>
            </a:fld>
            <a:endParaRPr lang="en-US" altLang="en-US" dirty="0"/>
          </a:p>
        </p:txBody>
      </p:sp>
    </p:spTree>
    <p:extLst>
      <p:ext uri="{BB962C8B-B14F-4D97-AF65-F5344CB8AC3E}">
        <p14:creationId xmlns:p14="http://schemas.microsoft.com/office/powerpoint/2010/main" val="188231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one could be removed I believe. </a:t>
            </a:r>
          </a:p>
        </p:txBody>
      </p:sp>
      <p:sp>
        <p:nvSpPr>
          <p:cNvPr id="4" name="Slide Number Placeholder 3"/>
          <p:cNvSpPr>
            <a:spLocks noGrp="1"/>
          </p:cNvSpPr>
          <p:nvPr>
            <p:ph type="sldNum" sz="quarter" idx="10"/>
          </p:nvPr>
        </p:nvSpPr>
        <p:spPr/>
        <p:txBody>
          <a:bodyPr/>
          <a:lstStyle/>
          <a:p>
            <a:fld id="{445F8617-337C-410B-9F9E-1AB6AD45A4C2}" type="slidenum">
              <a:rPr lang="en-US" altLang="en-US" smtClean="0"/>
              <a:pPr/>
              <a:t>39</a:t>
            </a:fld>
            <a:endParaRPr lang="en-US" altLang="en-US" dirty="0"/>
          </a:p>
        </p:txBody>
      </p:sp>
    </p:spTree>
    <p:extLst>
      <p:ext uri="{BB962C8B-B14F-4D97-AF65-F5344CB8AC3E}">
        <p14:creationId xmlns:p14="http://schemas.microsoft.com/office/powerpoint/2010/main" val="49180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45F8617-337C-410B-9F9E-1AB6AD45A4C2}" type="slidenum">
              <a:rPr lang="en-US" altLang="en-US" smtClean="0"/>
              <a:pPr/>
              <a:t>40</a:t>
            </a:fld>
            <a:endParaRPr lang="en-US" altLang="en-US" dirty="0"/>
          </a:p>
        </p:txBody>
      </p:sp>
    </p:spTree>
    <p:extLst>
      <p:ext uri="{BB962C8B-B14F-4D97-AF65-F5344CB8AC3E}">
        <p14:creationId xmlns:p14="http://schemas.microsoft.com/office/powerpoint/2010/main" val="72294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This may not need to be here, but paints a great picture on who we serve and how unifying these markers increases the adoption of the tech</a:t>
            </a:r>
          </a:p>
        </p:txBody>
      </p:sp>
      <p:sp>
        <p:nvSpPr>
          <p:cNvPr id="4" name="Slide Number Placeholder 3"/>
          <p:cNvSpPr>
            <a:spLocks noGrp="1"/>
          </p:cNvSpPr>
          <p:nvPr>
            <p:ph type="sldNum" sz="quarter" idx="5"/>
          </p:nvPr>
        </p:nvSpPr>
        <p:spPr/>
        <p:txBody>
          <a:bodyPr/>
          <a:lstStyle/>
          <a:p>
            <a:fld id="{91E60473-FB9B-4354-A7C4-3950CC8E3EF2}" type="slidenum">
              <a:rPr lang="en-US" smtClean="0"/>
              <a:t>41</a:t>
            </a:fld>
            <a:endParaRPr lang="en-US"/>
          </a:p>
        </p:txBody>
      </p:sp>
    </p:spTree>
    <p:extLst>
      <p:ext uri="{BB962C8B-B14F-4D97-AF65-F5344CB8AC3E}">
        <p14:creationId xmlns:p14="http://schemas.microsoft.com/office/powerpoint/2010/main" val="3750239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7106" name="Line 2"/>
          <p:cNvSpPr>
            <a:spLocks noChangeShapeType="1"/>
          </p:cNvSpPr>
          <p:nvPr/>
        </p:nvSpPr>
        <p:spPr bwMode="auto">
          <a:xfrm>
            <a:off x="9601733"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600" dirty="0"/>
          </a:p>
        </p:txBody>
      </p:sp>
      <p:sp>
        <p:nvSpPr>
          <p:cNvPr id="47107" name="Rectangle 3"/>
          <p:cNvSpPr>
            <a:spLocks noGrp="1" noChangeArrowheads="1"/>
          </p:cNvSpPr>
          <p:nvPr>
            <p:ph type="ctrTitle"/>
          </p:nvPr>
        </p:nvSpPr>
        <p:spPr>
          <a:xfrm>
            <a:off x="421217" y="327474"/>
            <a:ext cx="9042400" cy="2133600"/>
          </a:xfrm>
        </p:spPr>
        <p:txBody>
          <a:bodyPr rIns="91440"/>
          <a:lstStyle>
            <a:lvl1pPr algn="r">
              <a:defRPr sz="2800" b="0" baseline="0">
                <a:solidFill>
                  <a:srgbClr val="336699"/>
                </a:solidFill>
              </a:defRPr>
            </a:lvl1pPr>
          </a:lstStyle>
          <a:p>
            <a:pPr lvl="0"/>
            <a:r>
              <a:rPr lang="en-US" altLang="en-US" noProof="0"/>
              <a:t>Click to edit Master title style</a:t>
            </a:r>
            <a:endParaRPr lang="en-US" altLang="en-US" noProof="0" dirty="0"/>
          </a:p>
        </p:txBody>
      </p:sp>
      <p:sp>
        <p:nvSpPr>
          <p:cNvPr id="47108" name="Rectangle 4"/>
          <p:cNvSpPr>
            <a:spLocks noGrp="1" noChangeArrowheads="1"/>
          </p:cNvSpPr>
          <p:nvPr>
            <p:ph type="subTitle" idx="1"/>
          </p:nvPr>
        </p:nvSpPr>
        <p:spPr>
          <a:xfrm>
            <a:off x="1132417" y="2819400"/>
            <a:ext cx="8331200" cy="2362200"/>
          </a:xfrm>
          <a:prstGeom prst="rect">
            <a:avLst/>
          </a:prstGeom>
        </p:spPr>
        <p:txBody>
          <a:bodyPr/>
          <a:lstStyle>
            <a:lvl1pPr marL="0" indent="0" algn="r">
              <a:defRPr sz="2000"/>
            </a:lvl1pPr>
          </a:lstStyle>
          <a:p>
            <a:pPr lvl="0"/>
            <a:r>
              <a:rPr lang="en-US" altLang="en-US" noProof="0"/>
              <a:t>Click to edit Master subtitle style</a:t>
            </a:r>
            <a:endParaRPr lang="en-US" altLang="en-US" noProof="0" dirty="0"/>
          </a:p>
        </p:txBody>
      </p:sp>
      <p:sp>
        <p:nvSpPr>
          <p:cNvPr id="47144" name="Line 40"/>
          <p:cNvSpPr>
            <a:spLocks noChangeShapeType="1"/>
          </p:cNvSpPr>
          <p:nvPr/>
        </p:nvSpPr>
        <p:spPr bwMode="auto">
          <a:xfrm>
            <a:off x="406400" y="2589212"/>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600" dirty="0"/>
          </a:p>
        </p:txBody>
      </p:sp>
      <p:pic>
        <p:nvPicPr>
          <p:cNvPr id="3" name="Picture 2"/>
          <p:cNvPicPr>
            <a:picLocks/>
          </p:cNvPicPr>
          <p:nvPr userDrawn="1"/>
        </p:nvPicPr>
        <p:blipFill>
          <a:blip r:embed="rId2">
            <a:extLst>
              <a:ext uri="{28A0092B-C50C-407E-A947-70E740481C1C}">
                <a14:useLocalDpi xmlns:a14="http://schemas.microsoft.com/office/drawing/2010/main"/>
              </a:ext>
            </a:extLst>
          </a:blip>
          <a:stretch>
            <a:fillRect/>
          </a:stretch>
        </p:blipFill>
        <p:spPr>
          <a:xfrm>
            <a:off x="9738636" y="2599637"/>
            <a:ext cx="1117460" cy="1362756"/>
          </a:xfrm>
          <a:prstGeom prst="rect">
            <a:avLst/>
          </a:prstGeom>
        </p:spPr>
      </p:pic>
      <p:sp>
        <p:nvSpPr>
          <p:cNvPr id="4" name="Rectangle 3"/>
          <p:cNvSpPr/>
          <p:nvPr userDrawn="1"/>
        </p:nvSpPr>
        <p:spPr bwMode="auto">
          <a:xfrm>
            <a:off x="5774294" y="6400800"/>
            <a:ext cx="6385978" cy="4572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pic>
        <p:nvPicPr>
          <p:cNvPr id="2" name="Picture 1"/>
          <p:cNvPicPr>
            <a:picLocks/>
          </p:cNvPicPr>
          <p:nvPr userDrawn="1"/>
        </p:nvPicPr>
        <p:blipFill>
          <a:blip r:embed="rId3">
            <a:extLst>
              <a:ext uri="{28A0092B-C50C-407E-A947-70E740481C1C}">
                <a14:useLocalDpi xmlns:a14="http://schemas.microsoft.com/office/drawing/2010/main"/>
              </a:ext>
            </a:extLst>
          </a:blip>
          <a:stretch>
            <a:fillRect/>
          </a:stretch>
        </p:blipFill>
        <p:spPr>
          <a:xfrm>
            <a:off x="5919283" y="6144524"/>
            <a:ext cx="6096000" cy="685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1D9B-F66A-4E8D-BEC2-B050ACAE5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B8F9C-7FCA-4096-AD77-206F82727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49F998-D32A-4A71-ABAB-FA23ED3AB1A3}"/>
              </a:ext>
            </a:extLst>
          </p:cNvPr>
          <p:cNvSpPr>
            <a:spLocks noGrp="1"/>
          </p:cNvSpPr>
          <p:nvPr>
            <p:ph sz="half" idx="2"/>
          </p:nvPr>
        </p:nvSpPr>
        <p:spPr>
          <a:xfrm>
            <a:off x="832982" y="2505075"/>
            <a:ext cx="5164594" cy="313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D841CA-560D-4080-B2F6-39408CC6A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702576-47A2-48B4-99F6-9A7873B08107}"/>
              </a:ext>
            </a:extLst>
          </p:cNvPr>
          <p:cNvSpPr>
            <a:spLocks noGrp="1"/>
          </p:cNvSpPr>
          <p:nvPr>
            <p:ph sz="quarter" idx="4"/>
          </p:nvPr>
        </p:nvSpPr>
        <p:spPr>
          <a:xfrm>
            <a:off x="6194426" y="2505075"/>
            <a:ext cx="5160961" cy="313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62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261600" cy="457200"/>
          </a:xfrm>
        </p:spPr>
        <p:txBody>
          <a:bodyPr/>
          <a:lstStyle>
            <a:lvl1pPr>
              <a:defRPr sz="3000" b="0"/>
            </a:lvl1pPr>
          </a:lstStyle>
          <a:p>
            <a:r>
              <a:rPr lang="en-US"/>
              <a:t>Click to edit Master title style</a:t>
            </a:r>
            <a:endParaRPr lang="en-US" dirty="0"/>
          </a:p>
        </p:txBody>
      </p:sp>
    </p:spTree>
    <p:extLst>
      <p:ext uri="{BB962C8B-B14F-4D97-AF65-F5344CB8AC3E}">
        <p14:creationId xmlns:p14="http://schemas.microsoft.com/office/powerpoint/2010/main" val="357105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1">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261600" cy="457200"/>
          </a:xfrm>
        </p:spPr>
        <p:txBody>
          <a:bodyPr/>
          <a:lstStyle>
            <a:lvl1pPr>
              <a:defRPr sz="3000" b="0"/>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95FDCB4C-E5C4-404F-8D34-062E0FD305D4}"/>
              </a:ext>
            </a:extLst>
          </p:cNvPr>
          <p:cNvSpPr>
            <a:spLocks noGrp="1"/>
          </p:cNvSpPr>
          <p:nvPr>
            <p:ph type="body" sz="quarter" idx="10"/>
          </p:nvPr>
        </p:nvSpPr>
        <p:spPr>
          <a:xfrm>
            <a:off x="609600" y="1600200"/>
            <a:ext cx="4572000" cy="4572000"/>
          </a:xfrm>
          <a:prstGeom prst="rect">
            <a:avLst/>
          </a:prstGeom>
        </p:spPr>
        <p:txBody>
          <a:bodyPr/>
          <a:lstStyle>
            <a:lvl1pPr marL="457200" indent="-457200">
              <a:spcBef>
                <a:spcPts val="600"/>
              </a:spcBef>
              <a:spcAft>
                <a:spcPts val="600"/>
              </a:spcAft>
              <a:buClrTx/>
              <a:buSzPct val="101000"/>
              <a:buFont typeface="Wingdings" panose="05000000000000000000" pitchFamily="2" charset="2"/>
              <a:buChar char="§"/>
              <a:defRPr sz="2200"/>
            </a:lvl1pPr>
            <a:lvl2pPr marL="692150" indent="-347663">
              <a:spcBef>
                <a:spcPts val="600"/>
              </a:spcBef>
              <a:spcAft>
                <a:spcPts val="600"/>
              </a:spcAft>
              <a:buClrTx/>
              <a:buSzPct val="101000"/>
              <a:buFont typeface="Wingdings" panose="05000000000000000000" pitchFamily="2" charset="2"/>
              <a:buChar char="§"/>
              <a:defRPr sz="2000"/>
            </a:lvl2pPr>
            <a:lvl3pPr marL="987425" indent="-293688">
              <a:spcBef>
                <a:spcPts val="600"/>
              </a:spcBef>
              <a:spcAft>
                <a:spcPts val="600"/>
              </a:spcAft>
              <a:buClrTx/>
              <a:buSzPct val="101000"/>
              <a:buFont typeface="Wingdings" panose="05000000000000000000" pitchFamily="2" charset="2"/>
              <a:buChar char="§"/>
              <a:defRPr sz="1800"/>
            </a:lvl3pPr>
            <a:lvl4pPr marL="1281113" indent="-292100">
              <a:spcBef>
                <a:spcPts val="600"/>
              </a:spcBef>
              <a:spcAft>
                <a:spcPts val="600"/>
              </a:spcAft>
              <a:buClrTx/>
              <a:buSzPct val="101000"/>
              <a:buFont typeface="Wingdings" panose="05000000000000000000" pitchFamily="2" charset="2"/>
              <a:buChar char="§"/>
              <a:defRPr sz="1800"/>
            </a:lvl4pPr>
            <a:lvl5pPr marL="1598613" indent="-315913">
              <a:spcBef>
                <a:spcPts val="600"/>
              </a:spcBef>
              <a:spcAft>
                <a:spcPts val="600"/>
              </a:spcAft>
              <a:buClrTx/>
              <a:buSzPct val="101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43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2">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261600" cy="457200"/>
          </a:xfrm>
        </p:spPr>
        <p:txBody>
          <a:bodyPr/>
          <a:lstStyle>
            <a:lvl1pPr>
              <a:defRPr sz="3000" b="0"/>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EC3DB813-D6BA-4227-BE2B-3814CFDAB208}"/>
              </a:ext>
            </a:extLst>
          </p:cNvPr>
          <p:cNvSpPr>
            <a:spLocks noGrp="1"/>
          </p:cNvSpPr>
          <p:nvPr>
            <p:ph type="body" sz="quarter" idx="10"/>
          </p:nvPr>
        </p:nvSpPr>
        <p:spPr>
          <a:xfrm>
            <a:off x="609600" y="1600200"/>
            <a:ext cx="4572000" cy="4572000"/>
          </a:xfrm>
          <a:prstGeom prst="rect">
            <a:avLst/>
          </a:prstGeom>
        </p:spPr>
        <p:txBody>
          <a:bodyPr/>
          <a:lstStyle>
            <a:lvl1pPr marL="457200" indent="-457200">
              <a:spcBef>
                <a:spcPts val="600"/>
              </a:spcBef>
              <a:spcAft>
                <a:spcPts val="600"/>
              </a:spcAft>
              <a:buClrTx/>
              <a:buSzPct val="101000"/>
              <a:buFont typeface="Wingdings" panose="05000000000000000000" pitchFamily="2" charset="2"/>
              <a:buChar char="§"/>
              <a:defRPr sz="2200"/>
            </a:lvl1pPr>
            <a:lvl2pPr marL="692150" indent="-347663">
              <a:spcBef>
                <a:spcPts val="600"/>
              </a:spcBef>
              <a:spcAft>
                <a:spcPts val="600"/>
              </a:spcAft>
              <a:buClrTx/>
              <a:buSzPct val="101000"/>
              <a:buFont typeface="Wingdings" panose="05000000000000000000" pitchFamily="2" charset="2"/>
              <a:buChar char="§"/>
              <a:defRPr sz="2000"/>
            </a:lvl2pPr>
            <a:lvl3pPr marL="987425" indent="-293688">
              <a:spcBef>
                <a:spcPts val="600"/>
              </a:spcBef>
              <a:spcAft>
                <a:spcPts val="600"/>
              </a:spcAft>
              <a:buClrTx/>
              <a:buSzPct val="101000"/>
              <a:buFont typeface="Wingdings" panose="05000000000000000000" pitchFamily="2" charset="2"/>
              <a:buChar char="§"/>
              <a:defRPr sz="1800"/>
            </a:lvl3pPr>
            <a:lvl4pPr marL="1281113" indent="-292100">
              <a:spcBef>
                <a:spcPts val="600"/>
              </a:spcBef>
              <a:spcAft>
                <a:spcPts val="600"/>
              </a:spcAft>
              <a:buClrTx/>
              <a:buSzPct val="101000"/>
              <a:buFont typeface="Wingdings" panose="05000000000000000000" pitchFamily="2" charset="2"/>
              <a:buChar char="§"/>
              <a:defRPr sz="1800"/>
            </a:lvl4pPr>
            <a:lvl5pPr marL="1598613" indent="-315913">
              <a:spcBef>
                <a:spcPts val="600"/>
              </a:spcBef>
              <a:spcAft>
                <a:spcPts val="600"/>
              </a:spcAft>
              <a:buClrTx/>
              <a:buSzPct val="101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a:extLst>
              <a:ext uri="{FF2B5EF4-FFF2-40B4-BE49-F238E27FC236}">
                <a16:creationId xmlns:a16="http://schemas.microsoft.com/office/drawing/2014/main" id="{E25C3D7C-5211-41C6-9382-AA872BE1F26B}"/>
              </a:ext>
            </a:extLst>
          </p:cNvPr>
          <p:cNvSpPr>
            <a:spLocks noGrp="1"/>
          </p:cNvSpPr>
          <p:nvPr>
            <p:ph type="body" sz="quarter" idx="11"/>
          </p:nvPr>
        </p:nvSpPr>
        <p:spPr>
          <a:xfrm>
            <a:off x="6114107" y="1600200"/>
            <a:ext cx="4572000" cy="4572000"/>
          </a:xfrm>
          <a:prstGeom prst="rect">
            <a:avLst/>
          </a:prstGeom>
        </p:spPr>
        <p:txBody>
          <a:bodyPr/>
          <a:lstStyle>
            <a:lvl1pPr marL="457200" indent="-457200">
              <a:spcBef>
                <a:spcPts val="600"/>
              </a:spcBef>
              <a:spcAft>
                <a:spcPts val="600"/>
              </a:spcAft>
              <a:buClrTx/>
              <a:buSzPct val="101000"/>
              <a:buFont typeface="Wingdings" panose="05000000000000000000" pitchFamily="2" charset="2"/>
              <a:buChar char="§"/>
              <a:defRPr sz="2200"/>
            </a:lvl1pPr>
            <a:lvl2pPr marL="692150" indent="-347663">
              <a:spcBef>
                <a:spcPts val="600"/>
              </a:spcBef>
              <a:spcAft>
                <a:spcPts val="600"/>
              </a:spcAft>
              <a:buClrTx/>
              <a:buSzPct val="101000"/>
              <a:buFont typeface="Wingdings" panose="05000000000000000000" pitchFamily="2" charset="2"/>
              <a:buChar char="§"/>
              <a:defRPr sz="2000"/>
            </a:lvl2pPr>
            <a:lvl3pPr marL="987425" indent="-293688">
              <a:spcBef>
                <a:spcPts val="600"/>
              </a:spcBef>
              <a:spcAft>
                <a:spcPts val="600"/>
              </a:spcAft>
              <a:buClrTx/>
              <a:buSzPct val="101000"/>
              <a:buFont typeface="Wingdings" panose="05000000000000000000" pitchFamily="2" charset="2"/>
              <a:buChar char="§"/>
              <a:defRPr sz="1800"/>
            </a:lvl3pPr>
            <a:lvl4pPr marL="1281113" indent="-292100">
              <a:spcBef>
                <a:spcPts val="600"/>
              </a:spcBef>
              <a:spcAft>
                <a:spcPts val="600"/>
              </a:spcAft>
              <a:buClrTx/>
              <a:buSzPct val="101000"/>
              <a:buFont typeface="Wingdings" panose="05000000000000000000" pitchFamily="2" charset="2"/>
              <a:buChar char="§"/>
              <a:defRPr sz="1800"/>
            </a:lvl4pPr>
            <a:lvl5pPr marL="1598613" indent="-315913">
              <a:spcBef>
                <a:spcPts val="600"/>
              </a:spcBef>
              <a:spcAft>
                <a:spcPts val="600"/>
              </a:spcAft>
              <a:buClrTx/>
              <a:buSzPct val="101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240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Half">
    <p:spTree>
      <p:nvGrpSpPr>
        <p:cNvPr id="1" name=""/>
        <p:cNvGrpSpPr/>
        <p:nvPr/>
      </p:nvGrpSpPr>
      <p:grpSpPr>
        <a:xfrm>
          <a:off x="0" y="0"/>
          <a:ext cx="0" cy="0"/>
          <a:chOff x="0" y="0"/>
          <a:chExt cx="0" cy="0"/>
        </a:xfrm>
      </p:grpSpPr>
      <p:sp>
        <p:nvSpPr>
          <p:cNvPr id="2" name="Title 1"/>
          <p:cNvSpPr>
            <a:spLocks noGrp="1"/>
          </p:cNvSpPr>
          <p:nvPr>
            <p:ph type="title"/>
          </p:nvPr>
        </p:nvSpPr>
        <p:spPr>
          <a:xfrm>
            <a:off x="598283" y="228600"/>
            <a:ext cx="10261600" cy="457200"/>
          </a:xfrm>
        </p:spPr>
        <p:txBody>
          <a:bodyPr/>
          <a:lstStyle>
            <a:lvl1pPr>
              <a:defRPr sz="3000" b="0"/>
            </a:lvl1p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D62B00CC-0543-43A4-B7A2-CC3A56268F99}"/>
              </a:ext>
            </a:extLst>
          </p:cNvPr>
          <p:cNvSpPr>
            <a:spLocks noGrp="1"/>
          </p:cNvSpPr>
          <p:nvPr>
            <p:ph type="body" sz="quarter" idx="10" hasCustomPrompt="1"/>
          </p:nvPr>
        </p:nvSpPr>
        <p:spPr>
          <a:xfrm>
            <a:off x="609600" y="1600200"/>
            <a:ext cx="4572000" cy="4572000"/>
          </a:xfrm>
          <a:prstGeom prst="rect">
            <a:avLst/>
          </a:prstGeom>
        </p:spPr>
        <p:txBody>
          <a:bodyPr/>
          <a:lstStyle>
            <a:lvl1pPr marL="457200" indent="-457200">
              <a:spcBef>
                <a:spcPts val="600"/>
              </a:spcBef>
              <a:spcAft>
                <a:spcPts val="600"/>
              </a:spcAft>
              <a:buClrTx/>
              <a:buSzPct val="101000"/>
              <a:buFont typeface="Wingdings" panose="05000000000000000000" pitchFamily="2" charset="2"/>
              <a:buChar char="§"/>
              <a:defRPr sz="2200"/>
            </a:lvl1pPr>
            <a:lvl2pPr marL="692150" indent="-347663">
              <a:spcBef>
                <a:spcPts val="600"/>
              </a:spcBef>
              <a:spcAft>
                <a:spcPts val="600"/>
              </a:spcAft>
              <a:buClrTx/>
              <a:buSzPct val="101000"/>
              <a:buFont typeface="Wingdings" panose="05000000000000000000" pitchFamily="2" charset="2"/>
              <a:buChar char="§"/>
              <a:defRPr sz="2000"/>
            </a:lvl2pPr>
            <a:lvl3pPr marL="987425" indent="-293688">
              <a:spcBef>
                <a:spcPts val="600"/>
              </a:spcBef>
              <a:spcAft>
                <a:spcPts val="600"/>
              </a:spcAft>
              <a:buClrTx/>
              <a:buSzPct val="101000"/>
              <a:buFont typeface="Wingdings" panose="05000000000000000000" pitchFamily="2" charset="2"/>
              <a:buChar char="§"/>
              <a:defRPr sz="1800"/>
            </a:lvl3pPr>
            <a:lvl4pPr marL="1281113" indent="-292100">
              <a:spcBef>
                <a:spcPts val="600"/>
              </a:spcBef>
              <a:spcAft>
                <a:spcPts val="600"/>
              </a:spcAft>
              <a:buClrTx/>
              <a:buSzPct val="101000"/>
              <a:buFont typeface="Wingdings" panose="05000000000000000000" pitchFamily="2" charset="2"/>
              <a:buChar char="§"/>
              <a:defRPr sz="1800"/>
            </a:lvl4pPr>
            <a:lvl5pPr marL="1598613" indent="-315913">
              <a:spcBef>
                <a:spcPts val="600"/>
              </a:spcBef>
              <a:spcAft>
                <a:spcPts val="600"/>
              </a:spcAft>
              <a:buClrTx/>
              <a:buSzPct val="101000"/>
              <a:buFont typeface="Wingdings" panose="05000000000000000000" pitchFamily="2" charset="2"/>
              <a:buChar char="§"/>
              <a:defRPr sz="1800"/>
            </a:lvl5pPr>
          </a:lstStyle>
          <a:p>
            <a:pPr lvl="0"/>
            <a:r>
              <a:rPr lang="en-US" dirty="0"/>
              <a:t>Text</a:t>
            </a:r>
          </a:p>
        </p:txBody>
      </p:sp>
    </p:spTree>
    <p:extLst>
      <p:ext uri="{BB962C8B-B14F-4D97-AF65-F5344CB8AC3E}">
        <p14:creationId xmlns:p14="http://schemas.microsoft.com/office/powerpoint/2010/main" val="2418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Full">
    <p:spTree>
      <p:nvGrpSpPr>
        <p:cNvPr id="1" name=""/>
        <p:cNvGrpSpPr/>
        <p:nvPr/>
      </p:nvGrpSpPr>
      <p:grpSpPr>
        <a:xfrm>
          <a:off x="0" y="0"/>
          <a:ext cx="0" cy="0"/>
          <a:chOff x="0" y="0"/>
          <a:chExt cx="0" cy="0"/>
        </a:xfrm>
      </p:grpSpPr>
      <p:sp>
        <p:nvSpPr>
          <p:cNvPr id="2" name="Title 1"/>
          <p:cNvSpPr>
            <a:spLocks noGrp="1"/>
          </p:cNvSpPr>
          <p:nvPr>
            <p:ph type="title"/>
          </p:nvPr>
        </p:nvSpPr>
        <p:spPr>
          <a:xfrm>
            <a:off x="598283" y="228600"/>
            <a:ext cx="10261600" cy="457200"/>
          </a:xfrm>
        </p:spPr>
        <p:txBody>
          <a:bodyPr/>
          <a:lstStyle>
            <a:lvl1pPr>
              <a:defRPr sz="3000" b="0"/>
            </a:lvl1p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D62B00CC-0543-43A4-B7A2-CC3A56268F99}"/>
              </a:ext>
            </a:extLst>
          </p:cNvPr>
          <p:cNvSpPr>
            <a:spLocks noGrp="1"/>
          </p:cNvSpPr>
          <p:nvPr>
            <p:ph type="body" sz="quarter" idx="10" hasCustomPrompt="1"/>
          </p:nvPr>
        </p:nvSpPr>
        <p:spPr>
          <a:xfrm>
            <a:off x="609600" y="1600200"/>
            <a:ext cx="10058400" cy="4572000"/>
          </a:xfrm>
          <a:prstGeom prst="rect">
            <a:avLst/>
          </a:prstGeom>
        </p:spPr>
        <p:txBody>
          <a:bodyPr/>
          <a:lstStyle>
            <a:lvl1pPr marL="457200" indent="-457200">
              <a:spcBef>
                <a:spcPts val="600"/>
              </a:spcBef>
              <a:spcAft>
                <a:spcPts val="600"/>
              </a:spcAft>
              <a:buClrTx/>
              <a:buSzPct val="101000"/>
              <a:buFont typeface="Wingdings" panose="05000000000000000000" pitchFamily="2" charset="2"/>
              <a:buChar char="§"/>
              <a:defRPr sz="2200"/>
            </a:lvl1pPr>
            <a:lvl2pPr marL="692150" indent="-347663">
              <a:spcBef>
                <a:spcPts val="600"/>
              </a:spcBef>
              <a:spcAft>
                <a:spcPts val="600"/>
              </a:spcAft>
              <a:buClrTx/>
              <a:buSzPct val="101000"/>
              <a:buFont typeface="Wingdings" panose="05000000000000000000" pitchFamily="2" charset="2"/>
              <a:buChar char="§"/>
              <a:defRPr sz="2000"/>
            </a:lvl2pPr>
            <a:lvl3pPr marL="987425" indent="-293688">
              <a:spcBef>
                <a:spcPts val="600"/>
              </a:spcBef>
              <a:spcAft>
                <a:spcPts val="600"/>
              </a:spcAft>
              <a:buClrTx/>
              <a:buSzPct val="101000"/>
              <a:buFont typeface="Wingdings" panose="05000000000000000000" pitchFamily="2" charset="2"/>
              <a:buChar char="§"/>
              <a:defRPr sz="1800"/>
            </a:lvl3pPr>
            <a:lvl4pPr marL="1281113" indent="-292100">
              <a:spcBef>
                <a:spcPts val="600"/>
              </a:spcBef>
              <a:spcAft>
                <a:spcPts val="600"/>
              </a:spcAft>
              <a:buClrTx/>
              <a:buSzPct val="101000"/>
              <a:buFont typeface="Wingdings" panose="05000000000000000000" pitchFamily="2" charset="2"/>
              <a:buChar char="§"/>
              <a:defRPr sz="1800"/>
            </a:lvl4pPr>
            <a:lvl5pPr marL="1598613" indent="-315913">
              <a:spcBef>
                <a:spcPts val="600"/>
              </a:spcBef>
              <a:spcAft>
                <a:spcPts val="600"/>
              </a:spcAft>
              <a:buClrTx/>
              <a:buSzPct val="101000"/>
              <a:buFont typeface="Wingdings" panose="05000000000000000000" pitchFamily="2" charset="2"/>
              <a:buChar char="§"/>
              <a:defRPr sz="1800"/>
            </a:lvl5pPr>
          </a:lstStyle>
          <a:p>
            <a:pPr lvl="0"/>
            <a:r>
              <a:rPr lang="en-US" dirty="0"/>
              <a:t>Text</a:t>
            </a:r>
          </a:p>
        </p:txBody>
      </p:sp>
    </p:spTree>
    <p:extLst>
      <p:ext uri="{BB962C8B-B14F-4D97-AF65-F5344CB8AC3E}">
        <p14:creationId xmlns:p14="http://schemas.microsoft.com/office/powerpoint/2010/main" val="41824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rgbClr val="3366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3F80-24E7-4B93-823D-9B2A46CD911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96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Title and Conten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54151"/>
            <a:ext cx="12192000" cy="603504"/>
          </a:xfrm>
          <a:prstGeom prst="rect">
            <a:avLst/>
          </a:prstGeom>
        </p:spPr>
      </p:pic>
      <p:sp>
        <p:nvSpPr>
          <p:cNvPr id="2" name="Title 1"/>
          <p:cNvSpPr>
            <a:spLocks noGrp="1"/>
          </p:cNvSpPr>
          <p:nvPr>
            <p:ph type="title"/>
          </p:nvPr>
        </p:nvSpPr>
        <p:spPr>
          <a:xfrm>
            <a:off x="731520" y="193906"/>
            <a:ext cx="10728960" cy="430887"/>
          </a:xfrm>
        </p:spPr>
        <p:txBody>
          <a:bodyPr/>
          <a:lstStyle/>
          <a:p>
            <a:r>
              <a:rPr lang="en-US" dirty="0"/>
              <a:t>Click to edit Master title style</a:t>
            </a:r>
          </a:p>
        </p:txBody>
      </p:sp>
      <p:sp>
        <p:nvSpPr>
          <p:cNvPr id="3" name="Content Placeholder 2"/>
          <p:cNvSpPr>
            <a:spLocks noGrp="1"/>
          </p:cNvSpPr>
          <p:nvPr>
            <p:ph idx="1"/>
          </p:nvPr>
        </p:nvSpPr>
        <p:spPr>
          <a:xfrm>
            <a:off x="731520" y="906039"/>
            <a:ext cx="10728960" cy="20672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8"/>
          <p:cNvSpPr txBox="1"/>
          <p:nvPr/>
        </p:nvSpPr>
        <p:spPr>
          <a:xfrm>
            <a:off x="11442875" y="6498937"/>
            <a:ext cx="610835"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cap="all" baseline="0" dirty="0">
                <a:solidFill>
                  <a:schemeClr val="bg1"/>
                </a:solidFill>
              </a:rPr>
              <a:t>|  </a:t>
            </a:r>
            <a:fld id="{903C4FE9-EF79-4163-94C6-3418A1C4EFAB}" type="slidenum">
              <a:rPr lang="en-US" sz="1000" cap="all" baseline="0" smtClean="0">
                <a:solidFill>
                  <a:schemeClr val="bg1"/>
                </a:solidFill>
              </a:rPr>
              <a:pPr algn="l"/>
              <a:t>‹#›</a:t>
            </a:fld>
            <a:endParaRPr lang="en-US" sz="1000" cap="all" baseline="0"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6175" y="6537304"/>
            <a:ext cx="2519685" cy="91440"/>
          </a:xfrm>
          <a:prstGeom prst="rect">
            <a:avLst/>
          </a:prstGeom>
        </p:spPr>
      </p:pic>
      <p:sp>
        <p:nvSpPr>
          <p:cNvPr id="15" name="TextBox 8"/>
          <p:cNvSpPr txBox="1"/>
          <p:nvPr/>
        </p:nvSpPr>
        <p:spPr>
          <a:xfrm>
            <a:off x="11442875" y="6498937"/>
            <a:ext cx="610835"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cap="all" baseline="0" dirty="0">
                <a:solidFill>
                  <a:schemeClr val="bg1"/>
                </a:solidFill>
              </a:rPr>
              <a:t>|  </a:t>
            </a:r>
            <a:fld id="{903C4FE9-EF79-4163-94C6-3418A1C4EFAB}" type="slidenum">
              <a:rPr lang="en-US" sz="1000" cap="all" baseline="0" smtClean="0">
                <a:solidFill>
                  <a:schemeClr val="bg1"/>
                </a:solidFill>
              </a:rPr>
              <a:pPr algn="l"/>
              <a:t>‹#›</a:t>
            </a:fld>
            <a:endParaRPr lang="en-US" sz="1000" cap="all" baseline="0" dirty="0">
              <a:solidFill>
                <a:schemeClr val="bg1"/>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6175" y="6537304"/>
            <a:ext cx="2519685" cy="914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58" y="6337406"/>
            <a:ext cx="2635348" cy="430440"/>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54151"/>
            <a:ext cx="12192000" cy="603504"/>
          </a:xfrm>
          <a:prstGeom prst="rect">
            <a:avLst/>
          </a:prstGeom>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31309" y="709229"/>
            <a:ext cx="10729383" cy="838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
          <p:cNvSpPr txBox="1"/>
          <p:nvPr userDrawn="1"/>
        </p:nvSpPr>
        <p:spPr>
          <a:xfrm>
            <a:off x="11442875" y="6498937"/>
            <a:ext cx="610835"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cap="all" baseline="0" dirty="0">
                <a:solidFill>
                  <a:schemeClr val="bg1"/>
                </a:solidFill>
              </a:rPr>
              <a:t>|  </a:t>
            </a:r>
            <a:fld id="{903C4FE9-EF79-4163-94C6-3418A1C4EFAB}" type="slidenum">
              <a:rPr lang="en-US" sz="1000" cap="all" baseline="0" smtClean="0">
                <a:solidFill>
                  <a:schemeClr val="bg1"/>
                </a:solidFill>
              </a:rPr>
              <a:pPr algn="l"/>
              <a:t>‹#›</a:t>
            </a:fld>
            <a:endParaRPr lang="en-US" sz="1000" cap="all" baseline="0" dirty="0">
              <a:solidFill>
                <a:schemeClr val="bg1"/>
              </a:solidFill>
            </a:endParaRP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6175" y="6537304"/>
            <a:ext cx="2519685" cy="91440"/>
          </a:xfrm>
          <a:prstGeom prst="rect">
            <a:avLst/>
          </a:prstGeom>
        </p:spPr>
      </p:pic>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908" y="6392706"/>
            <a:ext cx="2441224" cy="329244"/>
          </a:xfrm>
          <a:prstGeom prst="rect">
            <a:avLst/>
          </a:prstGeom>
        </p:spPr>
      </p:pic>
    </p:spTree>
    <p:extLst>
      <p:ext uri="{BB962C8B-B14F-4D97-AF65-F5344CB8AC3E}">
        <p14:creationId xmlns:p14="http://schemas.microsoft.com/office/powerpoint/2010/main" val="115989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2986-592B-4205-ABF0-4CA8CE06C7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3F0D0B-B319-4AF2-B83E-7C4ED45D8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5E215A-5E65-4699-AFFA-021B5AF10149}"/>
              </a:ext>
            </a:extLst>
          </p:cNvPr>
          <p:cNvSpPr>
            <a:spLocks noGrp="1"/>
          </p:cNvSpPr>
          <p:nvPr>
            <p:ph type="dt" sz="half" idx="10"/>
          </p:nvPr>
        </p:nvSpPr>
        <p:spPr/>
        <p:txBody>
          <a:bodyPr/>
          <a:lstStyle/>
          <a:p>
            <a:fld id="{23240FB8-6537-49D2-93E5-9ED7B35389FF}" type="datetimeFigureOut">
              <a:rPr lang="en-US" smtClean="0"/>
              <a:t>6/11/2019</a:t>
            </a:fld>
            <a:endParaRPr lang="en-US"/>
          </a:p>
        </p:txBody>
      </p:sp>
      <p:sp>
        <p:nvSpPr>
          <p:cNvPr id="5" name="Footer Placeholder 4">
            <a:extLst>
              <a:ext uri="{FF2B5EF4-FFF2-40B4-BE49-F238E27FC236}">
                <a16:creationId xmlns:a16="http://schemas.microsoft.com/office/drawing/2014/main" id="{24966481-4580-43D9-A39D-0AE378E11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BF64-0803-4E28-A607-EB0C215CCDF8}"/>
              </a:ext>
            </a:extLst>
          </p:cNvPr>
          <p:cNvSpPr>
            <a:spLocks noGrp="1"/>
          </p:cNvSpPr>
          <p:nvPr>
            <p:ph type="sldNum" sz="quarter" idx="12"/>
          </p:nvPr>
        </p:nvSpPr>
        <p:spPr/>
        <p:txBody>
          <a:bodyPr/>
          <a:lstStyle/>
          <a:p>
            <a:fld id="{0E64B6C6-B54F-4CE6-87E1-B6962BF8D2E9}" type="slidenum">
              <a:rPr lang="en-US" smtClean="0"/>
              <a:t>‹#›</a:t>
            </a:fld>
            <a:endParaRPr lang="en-US"/>
          </a:p>
        </p:txBody>
      </p:sp>
    </p:spTree>
    <p:extLst>
      <p:ext uri="{BB962C8B-B14F-4D97-AF65-F5344CB8AC3E}">
        <p14:creationId xmlns:p14="http://schemas.microsoft.com/office/powerpoint/2010/main" val="230412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bwMode="auto">
          <a:xfrm>
            <a:off x="609600" y="228600"/>
            <a:ext cx="1026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US" altLang="en-US" dirty="0"/>
          </a:p>
        </p:txBody>
      </p:sp>
      <p:grpSp>
        <p:nvGrpSpPr>
          <p:cNvPr id="5" name="Group 4">
            <a:extLst>
              <a:ext uri="{FF2B5EF4-FFF2-40B4-BE49-F238E27FC236}">
                <a16:creationId xmlns:a16="http://schemas.microsoft.com/office/drawing/2014/main" id="{4B49FB33-57A8-4EC5-BBE1-6CF821999F46}"/>
              </a:ext>
            </a:extLst>
          </p:cNvPr>
          <p:cNvGrpSpPr/>
          <p:nvPr userDrawn="1"/>
        </p:nvGrpSpPr>
        <p:grpSpPr>
          <a:xfrm>
            <a:off x="7924800" y="6408467"/>
            <a:ext cx="4089400" cy="430960"/>
            <a:chOff x="8077200" y="6408467"/>
            <a:chExt cx="4089400" cy="430960"/>
          </a:xfrm>
        </p:grpSpPr>
        <p:pic>
          <p:nvPicPr>
            <p:cNvPr id="40" name="Picture 39"/>
            <p:cNvPicPr>
              <a:picLocks/>
            </p:cNvPicPr>
            <p:nvPr userDrawn="1"/>
          </p:nvPicPr>
          <p:blipFill>
            <a:blip r:embed="rId12">
              <a:extLst>
                <a:ext uri="{28A0092B-C50C-407E-A947-70E740481C1C}">
                  <a14:useLocalDpi xmlns:a14="http://schemas.microsoft.com/office/drawing/2010/main"/>
                </a:ext>
              </a:extLst>
            </a:blip>
            <a:stretch>
              <a:fillRect/>
            </a:stretch>
          </p:blipFill>
          <p:spPr>
            <a:xfrm>
              <a:off x="8077200" y="6408467"/>
              <a:ext cx="304762" cy="373333"/>
            </a:xfrm>
            <a:prstGeom prst="rect">
              <a:avLst/>
            </a:prstGeom>
          </p:spPr>
        </p:pic>
        <p:pic>
          <p:nvPicPr>
            <p:cNvPr id="6" name="Picture 5">
              <a:extLst>
                <a:ext uri="{FF2B5EF4-FFF2-40B4-BE49-F238E27FC236}">
                  <a16:creationId xmlns:a16="http://schemas.microsoft.com/office/drawing/2014/main" id="{1B8AEE8B-BBA3-4834-B23F-62FCA5E6D9D9}"/>
                </a:ext>
              </a:extLst>
            </p:cNvPr>
            <p:cNvPicPr>
              <a:picLocks/>
            </p:cNvPicPr>
            <p:nvPr userDrawn="1"/>
          </p:nvPicPr>
          <p:blipFill>
            <a:blip r:embed="rId13">
              <a:extLst>
                <a:ext uri="{28A0092B-C50C-407E-A947-70E740481C1C}">
                  <a14:useLocalDpi xmlns:a14="http://schemas.microsoft.com/office/drawing/2010/main"/>
                </a:ext>
              </a:extLst>
            </a:blip>
            <a:stretch>
              <a:fillRect/>
            </a:stretch>
          </p:blipFill>
          <p:spPr>
            <a:xfrm>
              <a:off x="8432800" y="6419374"/>
              <a:ext cx="3733800" cy="420053"/>
            </a:xfrm>
            <a:prstGeom prst="rect">
              <a:avLst/>
            </a:prstGeom>
          </p:spPr>
        </p:pic>
      </p:grpSp>
    </p:spTree>
  </p:cSld>
  <p:clrMap bg1="lt1" tx1="dk1" bg2="lt2" tx2="dk2" accent1="accent1" accent2="accent2" accent3="accent3" accent4="accent4" accent5="accent5" accent6="accent6" hlink="hlink" folHlink="folHlink"/>
  <p:sldLayoutIdLst>
    <p:sldLayoutId id="2147483653" r:id="rId1"/>
    <p:sldLayoutId id="2147483664" r:id="rId2"/>
    <p:sldLayoutId id="2147483678" r:id="rId3"/>
    <p:sldLayoutId id="2147483677" r:id="rId4"/>
    <p:sldLayoutId id="2147483675" r:id="rId5"/>
    <p:sldLayoutId id="2147483679" r:id="rId6"/>
    <p:sldLayoutId id="2147483680" r:id="rId7"/>
    <p:sldLayoutId id="2147483681" r:id="rId8"/>
    <p:sldLayoutId id="2147483682" r:id="rId9"/>
    <p:sldLayoutId id="2147483683" r:id="rId10"/>
  </p:sldLayoutIdLst>
  <p:txStyles>
    <p:titleStyle>
      <a:lvl1pPr algn="l" rtl="0" eaLnBrk="1" fontAlgn="base" hangingPunct="1">
        <a:spcBef>
          <a:spcPct val="0"/>
        </a:spcBef>
        <a:spcAft>
          <a:spcPct val="0"/>
        </a:spcAft>
        <a:defRPr sz="3000" b="0">
          <a:solidFill>
            <a:srgbClr val="336699"/>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1" fontAlgn="base" hangingPunct="1">
        <a:spcBef>
          <a:spcPct val="25000"/>
        </a:spcBef>
        <a:spcAft>
          <a:spcPct val="0"/>
        </a:spcAft>
        <a:buClr>
          <a:schemeClr val="tx2"/>
        </a:buClr>
        <a:buSzPct val="60000"/>
        <a:buFont typeface="Wingdings" pitchFamily="2" charset="2"/>
        <a:defRPr sz="2700">
          <a:solidFill>
            <a:schemeClr val="tx1"/>
          </a:solidFill>
          <a:latin typeface="+mn-lt"/>
          <a:ea typeface="+mn-ea"/>
          <a:cs typeface="+mn-cs"/>
        </a:defRPr>
      </a:lvl1pPr>
      <a:lvl2pPr marL="692150" indent="-347663" algn="l" rtl="0" eaLnBrk="1" fontAlgn="base" hangingPunct="1">
        <a:spcBef>
          <a:spcPct val="0"/>
        </a:spcBef>
        <a:spcAft>
          <a:spcPct val="25000"/>
        </a:spcAft>
        <a:buClr>
          <a:schemeClr val="accent2"/>
        </a:buClr>
        <a:buSzPct val="55000"/>
        <a:buFont typeface="Wingdings" pitchFamily="2" charset="2"/>
        <a:buChar char="l"/>
        <a:defRPr sz="2400">
          <a:solidFill>
            <a:schemeClr val="tx1"/>
          </a:solidFill>
          <a:latin typeface="+mn-lt"/>
        </a:defRPr>
      </a:lvl2pPr>
      <a:lvl3pPr marL="987425" indent="-293688" algn="l" rtl="0" eaLnBrk="1" fontAlgn="base" hangingPunct="1">
        <a:spcBef>
          <a:spcPct val="0"/>
        </a:spcBef>
        <a:spcAft>
          <a:spcPct val="25000"/>
        </a:spcAft>
        <a:buClr>
          <a:schemeClr val="accent1"/>
        </a:buClr>
        <a:buSzPct val="50000"/>
        <a:buFont typeface="Wingdings" pitchFamily="2" charset="2"/>
        <a:buChar char="l"/>
        <a:defRPr sz="22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3.wdp"/><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gi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gi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3.gif"/><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3.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73.gif"/></Relationships>
</file>

<file path=ppt/slides/_rels/slide4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google.com/url?sa=i&amp;rct=j&amp;q=&amp;esrc=s&amp;source=images&amp;cd=&amp;cad=rja&amp;uact=8&amp;ved=2ahUKEwiPsdnYm9DiAhVnsVQKHWPVBEYQjRx6BAgBEAU&amp;url=https%3A%2F%2Fephesuslighting.com%2F&amp;psig=AOvVaw0OuYaYKgZQgK7PpdV5Hf0k&amp;ust=1559751027134504" TargetMode="Externa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p:txBody>
          <a:bodyPr/>
          <a:lstStyle/>
          <a:p>
            <a:r>
              <a:rPr lang="en-US" altLang="en-US" sz="3800" dirty="0">
                <a:solidFill>
                  <a:schemeClr val="accent5"/>
                </a:solidFill>
              </a:rPr>
              <a:t>LIGHTFAIR INTERNATIONAL 2019</a:t>
            </a:r>
            <a:br>
              <a:rPr lang="en-US" altLang="en-US" sz="3800" dirty="0">
                <a:solidFill>
                  <a:schemeClr val="accent5"/>
                </a:solidFill>
              </a:rPr>
            </a:br>
            <a:r>
              <a:rPr lang="en-US" altLang="en-US" sz="3800" dirty="0">
                <a:solidFill>
                  <a:schemeClr val="accent5"/>
                </a:solidFill>
              </a:rPr>
              <a:t>Post-Game Show</a:t>
            </a:r>
          </a:p>
        </p:txBody>
      </p:sp>
      <p:sp>
        <p:nvSpPr>
          <p:cNvPr id="2057" name="Rectangle 9"/>
          <p:cNvSpPr>
            <a:spLocks noGrp="1" noChangeArrowheads="1"/>
          </p:cNvSpPr>
          <p:nvPr>
            <p:ph type="subTitle" idx="1"/>
          </p:nvPr>
        </p:nvSpPr>
        <p:spPr/>
        <p:txBody>
          <a:bodyPr/>
          <a:lstStyle/>
          <a:p>
            <a:r>
              <a:rPr lang="en-US" altLang="en-US" b="1" dirty="0"/>
              <a:t>Presented by </a:t>
            </a:r>
          </a:p>
          <a:p>
            <a:r>
              <a:rPr lang="en-US" altLang="en-US" sz="2200" b="1" dirty="0"/>
              <a:t>Lighting Design Lab’s Staff</a:t>
            </a:r>
          </a:p>
          <a:p>
            <a:r>
              <a:rPr lang="en-US" altLang="en-US" b="1" dirty="0"/>
              <a:t>June 13</a:t>
            </a:r>
            <a:r>
              <a:rPr lang="en-US" altLang="en-US" b="1" baseline="30000" dirty="0"/>
              <a:t>th</a:t>
            </a:r>
            <a:r>
              <a:rPr lang="en-US" altLang="en-US" b="1" dirty="0"/>
              <a:t>, 2019</a:t>
            </a:r>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DDE-221B-4BEA-A391-1F78C3C8DE0D}"/>
              </a:ext>
            </a:extLst>
          </p:cNvPr>
          <p:cNvSpPr>
            <a:spLocks noGrp="1"/>
          </p:cNvSpPr>
          <p:nvPr>
            <p:ph type="title"/>
          </p:nvPr>
        </p:nvSpPr>
        <p:spPr/>
        <p:txBody>
          <a:bodyPr/>
          <a:lstStyle/>
          <a:p>
            <a:r>
              <a:rPr lang="en-US" dirty="0"/>
              <a:t>Lighting Design Lab: LFI Institute 2-day NLC Workshop</a:t>
            </a:r>
          </a:p>
        </p:txBody>
      </p:sp>
      <p:pic>
        <p:nvPicPr>
          <p:cNvPr id="4" name="Picture 3">
            <a:extLst>
              <a:ext uri="{FF2B5EF4-FFF2-40B4-BE49-F238E27FC236}">
                <a16:creationId xmlns:a16="http://schemas.microsoft.com/office/drawing/2014/main" id="{6065659F-CD50-4B76-8B0C-C03B5FF217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607"/>
          <a:stretch/>
        </p:blipFill>
        <p:spPr>
          <a:xfrm>
            <a:off x="0" y="2133599"/>
            <a:ext cx="6173079" cy="4014537"/>
          </a:xfrm>
          <a:prstGeom prst="rect">
            <a:avLst/>
          </a:prstGeom>
        </p:spPr>
      </p:pic>
      <p:pic>
        <p:nvPicPr>
          <p:cNvPr id="6" name="Picture 5">
            <a:extLst>
              <a:ext uri="{FF2B5EF4-FFF2-40B4-BE49-F238E27FC236}">
                <a16:creationId xmlns:a16="http://schemas.microsoft.com/office/drawing/2014/main" id="{67BD3AD7-A510-4891-A8AB-B57218D54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48"/>
          <a:stretch/>
        </p:blipFill>
        <p:spPr>
          <a:xfrm>
            <a:off x="6324599" y="2133600"/>
            <a:ext cx="5867401" cy="4014537"/>
          </a:xfrm>
          <a:prstGeom prst="rect">
            <a:avLst/>
          </a:prstGeom>
        </p:spPr>
      </p:pic>
      <p:sp>
        <p:nvSpPr>
          <p:cNvPr id="7" name="Text Placeholder 3">
            <a:extLst>
              <a:ext uri="{FF2B5EF4-FFF2-40B4-BE49-F238E27FC236}">
                <a16:creationId xmlns:a16="http://schemas.microsoft.com/office/drawing/2014/main" id="{15A40A8A-EDBF-4F9D-BAC5-0AC93C1F01EA}"/>
              </a:ext>
            </a:extLst>
          </p:cNvPr>
          <p:cNvSpPr txBox="1">
            <a:spLocks/>
          </p:cNvSpPr>
          <p:nvPr/>
        </p:nvSpPr>
        <p:spPr>
          <a:xfrm>
            <a:off x="533400" y="914400"/>
            <a:ext cx="4953000" cy="4572000"/>
          </a:xfrm>
          <a:prstGeom prst="rect">
            <a:avLst/>
          </a:prstGeom>
        </p:spPr>
        <p:txBody>
          <a:bodyPr/>
          <a:lstStyle>
            <a:lvl1pPr marL="342900" indent="-342900" algn="l" rtl="0" eaLnBrk="1" fontAlgn="base" hangingPunct="1">
              <a:spcBef>
                <a:spcPct val="25000"/>
              </a:spcBef>
              <a:spcAft>
                <a:spcPct val="0"/>
              </a:spcAft>
              <a:buClr>
                <a:schemeClr val="tx2"/>
              </a:buClr>
              <a:buSzPct val="60000"/>
              <a:buFont typeface="Wingdings" pitchFamily="2" charset="2"/>
              <a:defRPr sz="2700">
                <a:solidFill>
                  <a:schemeClr val="tx1"/>
                </a:solidFill>
                <a:latin typeface="+mn-lt"/>
                <a:ea typeface="+mn-ea"/>
                <a:cs typeface="+mn-cs"/>
              </a:defRPr>
            </a:lvl1pPr>
            <a:lvl2pPr marL="692150" indent="-347663" algn="l" rtl="0" eaLnBrk="1" fontAlgn="base" hangingPunct="1">
              <a:spcBef>
                <a:spcPct val="0"/>
              </a:spcBef>
              <a:spcAft>
                <a:spcPct val="25000"/>
              </a:spcAft>
              <a:buClr>
                <a:schemeClr val="accent2"/>
              </a:buClr>
              <a:buSzPct val="55000"/>
              <a:buFont typeface="Wingdings" pitchFamily="2" charset="2"/>
              <a:buChar char="l"/>
              <a:defRPr sz="2400">
                <a:solidFill>
                  <a:schemeClr val="tx1"/>
                </a:solidFill>
                <a:latin typeface="+mn-lt"/>
              </a:defRPr>
            </a:lvl2pPr>
            <a:lvl3pPr marL="987425" indent="-293688" algn="l" rtl="0" eaLnBrk="1" fontAlgn="base" hangingPunct="1">
              <a:spcBef>
                <a:spcPct val="0"/>
              </a:spcBef>
              <a:spcAft>
                <a:spcPct val="25000"/>
              </a:spcAft>
              <a:buClr>
                <a:schemeClr val="accent1"/>
              </a:buClr>
              <a:buSzPct val="50000"/>
              <a:buFont typeface="Wingdings" pitchFamily="2" charset="2"/>
              <a:buChar char="l"/>
              <a:defRPr sz="22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None/>
            </a:pPr>
            <a:r>
              <a:rPr lang="en-US" kern="0" dirty="0"/>
              <a:t>2 Day LightFair Institute Class</a:t>
            </a:r>
          </a:p>
          <a:p>
            <a:pPr>
              <a:buNone/>
            </a:pPr>
            <a:r>
              <a:rPr lang="en-US" kern="0" dirty="0"/>
              <a:t>29 Students</a:t>
            </a:r>
          </a:p>
        </p:txBody>
      </p:sp>
    </p:spTree>
    <p:extLst>
      <p:ext uri="{BB962C8B-B14F-4D97-AF65-F5344CB8AC3E}">
        <p14:creationId xmlns:p14="http://schemas.microsoft.com/office/powerpoint/2010/main" val="422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DDE-221B-4BEA-A391-1F78C3C8DE0D}"/>
              </a:ext>
            </a:extLst>
          </p:cNvPr>
          <p:cNvSpPr>
            <a:spLocks noGrp="1"/>
          </p:cNvSpPr>
          <p:nvPr>
            <p:ph type="title"/>
          </p:nvPr>
        </p:nvSpPr>
        <p:spPr/>
        <p:txBody>
          <a:bodyPr/>
          <a:lstStyle/>
          <a:p>
            <a:r>
              <a:rPr lang="en-US" dirty="0"/>
              <a:t>Lighting Design Lab: LFI Institute 2-day NLC Workshop</a:t>
            </a:r>
          </a:p>
        </p:txBody>
      </p:sp>
      <p:sp>
        <p:nvSpPr>
          <p:cNvPr id="7" name="Text Placeholder 3">
            <a:extLst>
              <a:ext uri="{FF2B5EF4-FFF2-40B4-BE49-F238E27FC236}">
                <a16:creationId xmlns:a16="http://schemas.microsoft.com/office/drawing/2014/main" id="{15A40A8A-EDBF-4F9D-BAC5-0AC93C1F01EA}"/>
              </a:ext>
            </a:extLst>
          </p:cNvPr>
          <p:cNvSpPr txBox="1">
            <a:spLocks/>
          </p:cNvSpPr>
          <p:nvPr/>
        </p:nvSpPr>
        <p:spPr>
          <a:xfrm>
            <a:off x="381000" y="2438400"/>
            <a:ext cx="4953000" cy="1676400"/>
          </a:xfrm>
          <a:prstGeom prst="rect">
            <a:avLst/>
          </a:prstGeom>
        </p:spPr>
        <p:txBody>
          <a:bodyPr/>
          <a:lstStyle>
            <a:lvl1pPr marL="342900" indent="-342900" algn="l" rtl="0" eaLnBrk="1" fontAlgn="base" hangingPunct="1">
              <a:spcBef>
                <a:spcPct val="25000"/>
              </a:spcBef>
              <a:spcAft>
                <a:spcPct val="0"/>
              </a:spcAft>
              <a:buClr>
                <a:schemeClr val="tx2"/>
              </a:buClr>
              <a:buSzPct val="60000"/>
              <a:buFont typeface="Wingdings" pitchFamily="2" charset="2"/>
              <a:defRPr sz="2700">
                <a:solidFill>
                  <a:schemeClr val="tx1"/>
                </a:solidFill>
                <a:latin typeface="+mn-lt"/>
                <a:ea typeface="+mn-ea"/>
                <a:cs typeface="+mn-cs"/>
              </a:defRPr>
            </a:lvl1pPr>
            <a:lvl2pPr marL="692150" indent="-347663" algn="l" rtl="0" eaLnBrk="1" fontAlgn="base" hangingPunct="1">
              <a:spcBef>
                <a:spcPct val="0"/>
              </a:spcBef>
              <a:spcAft>
                <a:spcPct val="25000"/>
              </a:spcAft>
              <a:buClr>
                <a:schemeClr val="accent2"/>
              </a:buClr>
              <a:buSzPct val="55000"/>
              <a:buFont typeface="Wingdings" pitchFamily="2" charset="2"/>
              <a:buChar char="l"/>
              <a:defRPr sz="2400">
                <a:solidFill>
                  <a:schemeClr val="tx1"/>
                </a:solidFill>
                <a:latin typeface="+mn-lt"/>
              </a:defRPr>
            </a:lvl2pPr>
            <a:lvl3pPr marL="987425" indent="-293688" algn="l" rtl="0" eaLnBrk="1" fontAlgn="base" hangingPunct="1">
              <a:spcBef>
                <a:spcPct val="0"/>
              </a:spcBef>
              <a:spcAft>
                <a:spcPct val="25000"/>
              </a:spcAft>
              <a:buClr>
                <a:schemeClr val="accent1"/>
              </a:buClr>
              <a:buSzPct val="50000"/>
              <a:buFont typeface="Wingdings" pitchFamily="2" charset="2"/>
              <a:buChar char="l"/>
              <a:defRPr sz="22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None/>
            </a:pPr>
            <a:r>
              <a:rPr lang="en-US" kern="0" dirty="0"/>
              <a:t>Who’s that guy stepping in to teach some of the system programming rotations?</a:t>
            </a:r>
          </a:p>
        </p:txBody>
      </p:sp>
      <p:pic>
        <p:nvPicPr>
          <p:cNvPr id="5" name="Picture 4">
            <a:extLst>
              <a:ext uri="{FF2B5EF4-FFF2-40B4-BE49-F238E27FC236}">
                <a16:creationId xmlns:a16="http://schemas.microsoft.com/office/drawing/2014/main" id="{4444C157-0E0C-4C3A-8E87-CA94571B0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895350"/>
            <a:ext cx="6858000" cy="5143500"/>
          </a:xfrm>
          <a:prstGeom prst="rect">
            <a:avLst/>
          </a:prstGeom>
        </p:spPr>
      </p:pic>
    </p:spTree>
    <p:extLst>
      <p:ext uri="{BB962C8B-B14F-4D97-AF65-F5344CB8AC3E}">
        <p14:creationId xmlns:p14="http://schemas.microsoft.com/office/powerpoint/2010/main" val="874326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10821-3D85-4C59-82CD-C70F5FD07078}"/>
              </a:ext>
            </a:extLst>
          </p:cNvPr>
          <p:cNvPicPr>
            <a:picLocks noChangeAspect="1"/>
          </p:cNvPicPr>
          <p:nvPr/>
        </p:nvPicPr>
        <p:blipFill>
          <a:blip r:embed="rId2"/>
          <a:stretch>
            <a:fillRect/>
          </a:stretch>
        </p:blipFill>
        <p:spPr>
          <a:xfrm>
            <a:off x="457200" y="762000"/>
            <a:ext cx="9948863" cy="5635818"/>
          </a:xfrm>
          <a:prstGeom prst="rect">
            <a:avLst/>
          </a:prstGeom>
        </p:spPr>
      </p:pic>
      <p:pic>
        <p:nvPicPr>
          <p:cNvPr id="4" name="Picture 3">
            <a:extLst>
              <a:ext uri="{FF2B5EF4-FFF2-40B4-BE49-F238E27FC236}">
                <a16:creationId xmlns:a16="http://schemas.microsoft.com/office/drawing/2014/main" id="{9328ED12-CEE0-4200-AE0B-8B1AB00BA2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5410200" y="4191000"/>
            <a:ext cx="6296025" cy="1359496"/>
          </a:xfrm>
          <a:prstGeom prst="rect">
            <a:avLst/>
          </a:prstGeom>
          <a:ln w="28575">
            <a:solidFill>
              <a:srgbClr val="336699"/>
            </a:solidFill>
          </a:ln>
        </p:spPr>
      </p:pic>
      <p:pic>
        <p:nvPicPr>
          <p:cNvPr id="5" name="Picture 4">
            <a:extLst>
              <a:ext uri="{FF2B5EF4-FFF2-40B4-BE49-F238E27FC236}">
                <a16:creationId xmlns:a16="http://schemas.microsoft.com/office/drawing/2014/main" id="{BF199E87-4C8F-402F-B6F2-32D8AADF7EF6}"/>
              </a:ext>
            </a:extLst>
          </p:cNvPr>
          <p:cNvPicPr>
            <a:picLocks noChangeAspect="1"/>
          </p:cNvPicPr>
          <p:nvPr/>
        </p:nvPicPr>
        <p:blipFill>
          <a:blip r:embed="rId5"/>
          <a:stretch>
            <a:fillRect/>
          </a:stretch>
        </p:blipFill>
        <p:spPr>
          <a:xfrm>
            <a:off x="533400" y="72139"/>
            <a:ext cx="4703956" cy="699404"/>
          </a:xfrm>
          <a:prstGeom prst="rect">
            <a:avLst/>
          </a:prstGeom>
          <a:ln w="19050">
            <a:solidFill>
              <a:srgbClr val="C00000"/>
            </a:solidFill>
          </a:ln>
        </p:spPr>
      </p:pic>
    </p:spTree>
    <p:extLst>
      <p:ext uri="{BB962C8B-B14F-4D97-AF65-F5344CB8AC3E}">
        <p14:creationId xmlns:p14="http://schemas.microsoft.com/office/powerpoint/2010/main" val="3036420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DD3B9-FDB7-4044-AA2A-9F5519166C15}"/>
              </a:ext>
            </a:extLst>
          </p:cNvPr>
          <p:cNvPicPr>
            <a:picLocks noChangeAspect="1"/>
          </p:cNvPicPr>
          <p:nvPr/>
        </p:nvPicPr>
        <p:blipFill>
          <a:blip r:embed="rId2"/>
          <a:stretch>
            <a:fillRect/>
          </a:stretch>
        </p:blipFill>
        <p:spPr>
          <a:xfrm>
            <a:off x="304800" y="157418"/>
            <a:ext cx="4703956" cy="699404"/>
          </a:xfrm>
          <a:prstGeom prst="rect">
            <a:avLst/>
          </a:prstGeom>
          <a:ln w="19050">
            <a:solidFill>
              <a:srgbClr val="C00000"/>
            </a:solidFill>
          </a:ln>
        </p:spPr>
      </p:pic>
      <p:pic>
        <p:nvPicPr>
          <p:cNvPr id="4" name="Picture 3">
            <a:extLst>
              <a:ext uri="{FF2B5EF4-FFF2-40B4-BE49-F238E27FC236}">
                <a16:creationId xmlns:a16="http://schemas.microsoft.com/office/drawing/2014/main" id="{2C268792-A486-44E9-B6E5-9C3985E4118D}"/>
              </a:ext>
            </a:extLst>
          </p:cNvPr>
          <p:cNvPicPr>
            <a:picLocks noChangeAspect="1"/>
          </p:cNvPicPr>
          <p:nvPr/>
        </p:nvPicPr>
        <p:blipFill rotWithShape="1">
          <a:blip r:embed="rId3"/>
          <a:srcRect l="664"/>
          <a:stretch/>
        </p:blipFill>
        <p:spPr>
          <a:xfrm>
            <a:off x="6096000" y="76200"/>
            <a:ext cx="4804317" cy="1326120"/>
          </a:xfrm>
          <a:prstGeom prst="rect">
            <a:avLst/>
          </a:prstGeom>
          <a:ln w="19050">
            <a:solidFill>
              <a:srgbClr val="C00000"/>
            </a:solidFill>
          </a:ln>
        </p:spPr>
      </p:pic>
      <p:pic>
        <p:nvPicPr>
          <p:cNvPr id="5" name="Picture 4">
            <a:extLst>
              <a:ext uri="{FF2B5EF4-FFF2-40B4-BE49-F238E27FC236}">
                <a16:creationId xmlns:a16="http://schemas.microsoft.com/office/drawing/2014/main" id="{E940C17A-EDE2-4C40-BFC0-B5319536D713}"/>
              </a:ext>
            </a:extLst>
          </p:cNvPr>
          <p:cNvPicPr>
            <a:picLocks noChangeAspect="1"/>
          </p:cNvPicPr>
          <p:nvPr/>
        </p:nvPicPr>
        <p:blipFill rotWithShape="1">
          <a:blip r:embed="rId4"/>
          <a:srcRect l="5696" t="16567"/>
          <a:stretch/>
        </p:blipFill>
        <p:spPr>
          <a:xfrm>
            <a:off x="223870" y="1999344"/>
            <a:ext cx="7624730" cy="4325256"/>
          </a:xfrm>
          <a:prstGeom prst="rect">
            <a:avLst/>
          </a:prstGeom>
        </p:spPr>
      </p:pic>
      <p:pic>
        <p:nvPicPr>
          <p:cNvPr id="6" name="Picture 5">
            <a:extLst>
              <a:ext uri="{FF2B5EF4-FFF2-40B4-BE49-F238E27FC236}">
                <a16:creationId xmlns:a16="http://schemas.microsoft.com/office/drawing/2014/main" id="{5742A596-B356-4626-827F-0E346B0B2439}"/>
              </a:ext>
            </a:extLst>
          </p:cNvPr>
          <p:cNvPicPr>
            <a:picLocks noChangeAspect="1"/>
          </p:cNvPicPr>
          <p:nvPr/>
        </p:nvPicPr>
        <p:blipFill>
          <a:blip r:embed="rId5"/>
          <a:stretch>
            <a:fillRect/>
          </a:stretch>
        </p:blipFill>
        <p:spPr>
          <a:xfrm>
            <a:off x="7914912" y="1478520"/>
            <a:ext cx="3844049" cy="4846080"/>
          </a:xfrm>
          <a:prstGeom prst="rect">
            <a:avLst/>
          </a:prstGeom>
        </p:spPr>
      </p:pic>
      <p:sp>
        <p:nvSpPr>
          <p:cNvPr id="7" name="TextBox 6">
            <a:extLst>
              <a:ext uri="{FF2B5EF4-FFF2-40B4-BE49-F238E27FC236}">
                <a16:creationId xmlns:a16="http://schemas.microsoft.com/office/drawing/2014/main" id="{CDE0FFDE-B957-41D0-85F7-2E66219078FD}"/>
              </a:ext>
            </a:extLst>
          </p:cNvPr>
          <p:cNvSpPr txBox="1"/>
          <p:nvPr/>
        </p:nvSpPr>
        <p:spPr>
          <a:xfrm>
            <a:off x="304800" y="1338831"/>
            <a:ext cx="4804317" cy="434981"/>
          </a:xfrm>
          <a:prstGeom prst="rect">
            <a:avLst/>
          </a:prstGeom>
          <a:ln>
            <a:solidFill>
              <a:schemeClr val="accent1"/>
            </a:solidFill>
          </a:ln>
        </p:spPr>
        <p:txBody>
          <a:bodyPr wrap="square" lIns="101589" tIns="50795" rIns="101589" bIns="50795" rtlCol="0">
            <a:spAutoFit/>
          </a:bodyPr>
          <a:lstStyle/>
          <a:p>
            <a:pPr algn="l" defTabSz="697098">
              <a:lnSpc>
                <a:spcPct val="90000"/>
              </a:lnSpc>
              <a:buSzPct val="100000"/>
              <a:buNone/>
            </a:pPr>
            <a:r>
              <a:rPr lang="en-US" sz="2400" b="1" kern="0" dirty="0"/>
              <a:t>Quick Facts about Color Vision</a:t>
            </a:r>
          </a:p>
        </p:txBody>
      </p:sp>
    </p:spTree>
    <p:extLst>
      <p:ext uri="{BB962C8B-B14F-4D97-AF65-F5344CB8AC3E}">
        <p14:creationId xmlns:p14="http://schemas.microsoft.com/office/powerpoint/2010/main" val="4205186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B1442-D490-4396-B5A6-FDEC25D9BD4B}"/>
              </a:ext>
            </a:extLst>
          </p:cNvPr>
          <p:cNvPicPr>
            <a:picLocks noChangeAspect="1"/>
          </p:cNvPicPr>
          <p:nvPr/>
        </p:nvPicPr>
        <p:blipFill>
          <a:blip r:embed="rId2"/>
          <a:stretch>
            <a:fillRect/>
          </a:stretch>
        </p:blipFill>
        <p:spPr>
          <a:xfrm>
            <a:off x="304800" y="157418"/>
            <a:ext cx="4703956" cy="699404"/>
          </a:xfrm>
          <a:prstGeom prst="rect">
            <a:avLst/>
          </a:prstGeom>
          <a:ln w="19050">
            <a:solidFill>
              <a:srgbClr val="C00000"/>
            </a:solidFill>
          </a:ln>
        </p:spPr>
      </p:pic>
      <p:pic>
        <p:nvPicPr>
          <p:cNvPr id="4" name="Picture 3">
            <a:extLst>
              <a:ext uri="{FF2B5EF4-FFF2-40B4-BE49-F238E27FC236}">
                <a16:creationId xmlns:a16="http://schemas.microsoft.com/office/drawing/2014/main" id="{4AF2A505-E4F3-4C8A-A3DD-BDB15D7D526F}"/>
              </a:ext>
            </a:extLst>
          </p:cNvPr>
          <p:cNvPicPr>
            <a:picLocks noChangeAspect="1"/>
          </p:cNvPicPr>
          <p:nvPr/>
        </p:nvPicPr>
        <p:blipFill>
          <a:blip r:embed="rId3"/>
          <a:stretch>
            <a:fillRect/>
          </a:stretch>
        </p:blipFill>
        <p:spPr>
          <a:xfrm>
            <a:off x="5562600" y="157418"/>
            <a:ext cx="5986462" cy="405613"/>
          </a:xfrm>
          <a:prstGeom prst="rect">
            <a:avLst/>
          </a:prstGeom>
          <a:ln w="28575">
            <a:solidFill>
              <a:srgbClr val="C00000"/>
            </a:solidFill>
          </a:ln>
        </p:spPr>
      </p:pic>
      <p:pic>
        <p:nvPicPr>
          <p:cNvPr id="6" name="Picture 5">
            <a:extLst>
              <a:ext uri="{FF2B5EF4-FFF2-40B4-BE49-F238E27FC236}">
                <a16:creationId xmlns:a16="http://schemas.microsoft.com/office/drawing/2014/main" id="{FBB42C9E-BE5C-41E1-B5CB-D5506A00F092}"/>
              </a:ext>
            </a:extLst>
          </p:cNvPr>
          <p:cNvPicPr>
            <a:picLocks noChangeAspect="1"/>
          </p:cNvPicPr>
          <p:nvPr/>
        </p:nvPicPr>
        <p:blipFill>
          <a:blip r:embed="rId4"/>
          <a:stretch>
            <a:fillRect/>
          </a:stretch>
        </p:blipFill>
        <p:spPr>
          <a:xfrm>
            <a:off x="8173673" y="738346"/>
            <a:ext cx="3278230" cy="1048178"/>
          </a:xfrm>
          <a:prstGeom prst="rect">
            <a:avLst/>
          </a:prstGeom>
        </p:spPr>
      </p:pic>
      <p:pic>
        <p:nvPicPr>
          <p:cNvPr id="7" name="Picture 6">
            <a:extLst>
              <a:ext uri="{FF2B5EF4-FFF2-40B4-BE49-F238E27FC236}">
                <a16:creationId xmlns:a16="http://schemas.microsoft.com/office/drawing/2014/main" id="{8635C487-037D-46ED-8A18-57ABFD60617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97366" y="1139092"/>
            <a:ext cx="7509138" cy="5337908"/>
          </a:xfrm>
          <a:prstGeom prst="rect">
            <a:avLst/>
          </a:prstGeom>
        </p:spPr>
      </p:pic>
      <p:grpSp>
        <p:nvGrpSpPr>
          <p:cNvPr id="9" name="Group 8">
            <a:extLst>
              <a:ext uri="{FF2B5EF4-FFF2-40B4-BE49-F238E27FC236}">
                <a16:creationId xmlns:a16="http://schemas.microsoft.com/office/drawing/2014/main" id="{2BFCC444-2508-4AD1-B246-4805526EEF7B}"/>
              </a:ext>
            </a:extLst>
          </p:cNvPr>
          <p:cNvGrpSpPr/>
          <p:nvPr/>
        </p:nvGrpSpPr>
        <p:grpSpPr>
          <a:xfrm>
            <a:off x="9082754" y="1961839"/>
            <a:ext cx="2575846" cy="1206190"/>
            <a:chOff x="9082754" y="1961839"/>
            <a:chExt cx="2575846" cy="1206190"/>
          </a:xfrm>
        </p:grpSpPr>
        <p:pic>
          <p:nvPicPr>
            <p:cNvPr id="5" name="Picture 4">
              <a:extLst>
                <a:ext uri="{FF2B5EF4-FFF2-40B4-BE49-F238E27FC236}">
                  <a16:creationId xmlns:a16="http://schemas.microsoft.com/office/drawing/2014/main" id="{D531543C-F530-4623-B186-D23ACA0D2D6F}"/>
                </a:ext>
              </a:extLst>
            </p:cNvPr>
            <p:cNvPicPr>
              <a:picLocks noChangeAspect="1"/>
            </p:cNvPicPr>
            <p:nvPr/>
          </p:nvPicPr>
          <p:blipFill rotWithShape="1">
            <a:blip r:embed="rId7"/>
            <a:srcRect b="27222"/>
            <a:stretch/>
          </p:blipFill>
          <p:spPr>
            <a:xfrm>
              <a:off x="9082754" y="1961839"/>
              <a:ext cx="2027492" cy="1206190"/>
            </a:xfrm>
            <a:prstGeom prst="rect">
              <a:avLst/>
            </a:prstGeom>
          </p:spPr>
        </p:pic>
        <p:pic>
          <p:nvPicPr>
            <p:cNvPr id="8" name="Picture 7">
              <a:extLst>
                <a:ext uri="{FF2B5EF4-FFF2-40B4-BE49-F238E27FC236}">
                  <a16:creationId xmlns:a16="http://schemas.microsoft.com/office/drawing/2014/main" id="{4373D92B-0267-4BD9-ABAF-BCBCC90B7402}"/>
                </a:ext>
              </a:extLst>
            </p:cNvPr>
            <p:cNvPicPr>
              <a:picLocks noChangeAspect="1"/>
            </p:cNvPicPr>
            <p:nvPr/>
          </p:nvPicPr>
          <p:blipFill rotWithShape="1">
            <a:blip r:embed="rId7"/>
            <a:srcRect t="74713"/>
            <a:stretch/>
          </p:blipFill>
          <p:spPr>
            <a:xfrm>
              <a:off x="10363200" y="2819400"/>
              <a:ext cx="1295400" cy="267770"/>
            </a:xfrm>
            <a:prstGeom prst="rect">
              <a:avLst/>
            </a:prstGeom>
          </p:spPr>
        </p:pic>
      </p:grpSp>
      <p:pic>
        <p:nvPicPr>
          <p:cNvPr id="10" name="Picture 9">
            <a:extLst>
              <a:ext uri="{FF2B5EF4-FFF2-40B4-BE49-F238E27FC236}">
                <a16:creationId xmlns:a16="http://schemas.microsoft.com/office/drawing/2014/main" id="{1FFF6E58-79FE-4E3B-8348-5E82E287ADD4}"/>
              </a:ext>
            </a:extLst>
          </p:cNvPr>
          <p:cNvPicPr>
            <a:picLocks noChangeAspect="1"/>
          </p:cNvPicPr>
          <p:nvPr/>
        </p:nvPicPr>
        <p:blipFill>
          <a:blip r:embed="rId8"/>
          <a:stretch>
            <a:fillRect/>
          </a:stretch>
        </p:blipFill>
        <p:spPr>
          <a:xfrm flipH="1">
            <a:off x="8048300" y="3429000"/>
            <a:ext cx="3610300" cy="2781300"/>
          </a:xfrm>
          <a:prstGeom prst="rect">
            <a:avLst/>
          </a:prstGeom>
        </p:spPr>
      </p:pic>
    </p:spTree>
    <p:extLst>
      <p:ext uri="{BB962C8B-B14F-4D97-AF65-F5344CB8AC3E}">
        <p14:creationId xmlns:p14="http://schemas.microsoft.com/office/powerpoint/2010/main" val="80926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EB1157-1F02-4964-9DC5-6612B18D90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800" y="1803400"/>
            <a:ext cx="6775210" cy="4902200"/>
          </a:xfrm>
          <a:prstGeom prst="rect">
            <a:avLst/>
          </a:prstGeom>
        </p:spPr>
      </p:pic>
      <p:pic>
        <p:nvPicPr>
          <p:cNvPr id="3" name="Picture 2">
            <a:extLst>
              <a:ext uri="{FF2B5EF4-FFF2-40B4-BE49-F238E27FC236}">
                <a16:creationId xmlns:a16="http://schemas.microsoft.com/office/drawing/2014/main" id="{B1B40183-CC57-4BAB-A92B-0C313975073A}"/>
              </a:ext>
            </a:extLst>
          </p:cNvPr>
          <p:cNvPicPr>
            <a:picLocks noChangeAspect="1"/>
          </p:cNvPicPr>
          <p:nvPr/>
        </p:nvPicPr>
        <p:blipFill>
          <a:blip r:embed="rId4"/>
          <a:stretch>
            <a:fillRect/>
          </a:stretch>
        </p:blipFill>
        <p:spPr>
          <a:xfrm>
            <a:off x="304800" y="157418"/>
            <a:ext cx="4703956" cy="699404"/>
          </a:xfrm>
          <a:prstGeom prst="rect">
            <a:avLst/>
          </a:prstGeom>
          <a:ln w="19050">
            <a:solidFill>
              <a:srgbClr val="C00000"/>
            </a:solidFill>
          </a:ln>
        </p:spPr>
      </p:pic>
      <p:pic>
        <p:nvPicPr>
          <p:cNvPr id="4" name="Picture 3">
            <a:extLst>
              <a:ext uri="{FF2B5EF4-FFF2-40B4-BE49-F238E27FC236}">
                <a16:creationId xmlns:a16="http://schemas.microsoft.com/office/drawing/2014/main" id="{3BA696A4-FBC8-492C-A9BE-F98E75E614C6}"/>
              </a:ext>
            </a:extLst>
          </p:cNvPr>
          <p:cNvPicPr>
            <a:picLocks noChangeAspect="1"/>
          </p:cNvPicPr>
          <p:nvPr/>
        </p:nvPicPr>
        <p:blipFill>
          <a:blip r:embed="rId5"/>
          <a:stretch>
            <a:fillRect/>
          </a:stretch>
        </p:blipFill>
        <p:spPr>
          <a:xfrm>
            <a:off x="5715000" y="213161"/>
            <a:ext cx="5915025" cy="643661"/>
          </a:xfrm>
          <a:prstGeom prst="rect">
            <a:avLst/>
          </a:prstGeom>
          <a:ln w="28575">
            <a:solidFill>
              <a:srgbClr val="C00000"/>
            </a:solidFill>
          </a:ln>
        </p:spPr>
      </p:pic>
      <p:pic>
        <p:nvPicPr>
          <p:cNvPr id="5" name="Picture 4">
            <a:extLst>
              <a:ext uri="{FF2B5EF4-FFF2-40B4-BE49-F238E27FC236}">
                <a16:creationId xmlns:a16="http://schemas.microsoft.com/office/drawing/2014/main" id="{D7B81BFE-2715-42EB-84CD-7806EF9929E2}"/>
              </a:ext>
            </a:extLst>
          </p:cNvPr>
          <p:cNvPicPr>
            <a:picLocks noChangeAspect="1"/>
          </p:cNvPicPr>
          <p:nvPr/>
        </p:nvPicPr>
        <p:blipFill>
          <a:blip r:embed="rId6"/>
          <a:stretch>
            <a:fillRect/>
          </a:stretch>
        </p:blipFill>
        <p:spPr>
          <a:xfrm>
            <a:off x="5849164" y="929305"/>
            <a:ext cx="5786437" cy="553962"/>
          </a:xfrm>
          <a:prstGeom prst="rect">
            <a:avLst/>
          </a:prstGeom>
        </p:spPr>
      </p:pic>
      <p:sp>
        <p:nvSpPr>
          <p:cNvPr id="7" name="TextBox 6">
            <a:extLst>
              <a:ext uri="{FF2B5EF4-FFF2-40B4-BE49-F238E27FC236}">
                <a16:creationId xmlns:a16="http://schemas.microsoft.com/office/drawing/2014/main" id="{3CAB3590-0DE8-4AE9-B232-9B17DD955FD8}"/>
              </a:ext>
            </a:extLst>
          </p:cNvPr>
          <p:cNvSpPr txBox="1"/>
          <p:nvPr/>
        </p:nvSpPr>
        <p:spPr>
          <a:xfrm>
            <a:off x="304800" y="1174698"/>
            <a:ext cx="5410200" cy="656580"/>
          </a:xfrm>
          <a:prstGeom prst="rect">
            <a:avLst/>
          </a:prstGeom>
          <a:ln>
            <a:solidFill>
              <a:schemeClr val="bg1"/>
            </a:solidFill>
          </a:ln>
        </p:spPr>
        <p:txBody>
          <a:bodyPr wrap="square" lIns="101589" tIns="50795" rIns="101589" bIns="50795" rtlCol="0">
            <a:spAutoFit/>
          </a:bodyPr>
          <a:lstStyle/>
          <a:p>
            <a:pPr algn="l" defTabSz="697098">
              <a:lnSpc>
                <a:spcPct val="90000"/>
              </a:lnSpc>
              <a:buSzPct val="100000"/>
              <a:buNone/>
            </a:pPr>
            <a:r>
              <a:rPr lang="en-US" sz="2000" b="1" kern="0" dirty="0">
                <a:solidFill>
                  <a:srgbClr val="006666"/>
                </a:solidFill>
              </a:rPr>
              <a:t>LED Technology Provides Improvements to Key Plant Lighting Parameters</a:t>
            </a:r>
          </a:p>
        </p:txBody>
      </p:sp>
      <p:pic>
        <p:nvPicPr>
          <p:cNvPr id="8" name="Picture 7">
            <a:extLst>
              <a:ext uri="{FF2B5EF4-FFF2-40B4-BE49-F238E27FC236}">
                <a16:creationId xmlns:a16="http://schemas.microsoft.com/office/drawing/2014/main" id="{7114B223-A56A-4295-95BF-142B60A13B19}"/>
              </a:ext>
            </a:extLst>
          </p:cNvPr>
          <p:cNvPicPr>
            <a:picLocks noChangeAspect="1"/>
          </p:cNvPicPr>
          <p:nvPr/>
        </p:nvPicPr>
        <p:blipFill rotWithShape="1">
          <a:blip r:embed="rId7"/>
          <a:srcRect l="3191" t="6161"/>
          <a:stretch/>
        </p:blipFill>
        <p:spPr>
          <a:xfrm>
            <a:off x="8246744" y="2286573"/>
            <a:ext cx="3388857" cy="3587750"/>
          </a:xfrm>
          <a:prstGeom prst="rect">
            <a:avLst/>
          </a:prstGeom>
        </p:spPr>
      </p:pic>
      <p:pic>
        <p:nvPicPr>
          <p:cNvPr id="10" name="Picture 9">
            <a:extLst>
              <a:ext uri="{FF2B5EF4-FFF2-40B4-BE49-F238E27FC236}">
                <a16:creationId xmlns:a16="http://schemas.microsoft.com/office/drawing/2014/main" id="{1A2F23D6-1778-43BF-A5B7-9B07EFCC7167}"/>
              </a:ext>
            </a:extLst>
          </p:cNvPr>
          <p:cNvPicPr>
            <a:picLocks noChangeAspect="1"/>
          </p:cNvPicPr>
          <p:nvPr/>
        </p:nvPicPr>
        <p:blipFill>
          <a:blip r:embed="rId8"/>
          <a:stretch>
            <a:fillRect/>
          </a:stretch>
        </p:blipFill>
        <p:spPr>
          <a:xfrm>
            <a:off x="8179420" y="5943051"/>
            <a:ext cx="3538537" cy="277532"/>
          </a:xfrm>
          <a:prstGeom prst="rect">
            <a:avLst/>
          </a:prstGeom>
        </p:spPr>
      </p:pic>
      <p:sp>
        <p:nvSpPr>
          <p:cNvPr id="11" name="TextBox 10">
            <a:extLst>
              <a:ext uri="{FF2B5EF4-FFF2-40B4-BE49-F238E27FC236}">
                <a16:creationId xmlns:a16="http://schemas.microsoft.com/office/drawing/2014/main" id="{154F9179-43A1-4E7E-82ED-162C8EBE5C6A}"/>
              </a:ext>
            </a:extLst>
          </p:cNvPr>
          <p:cNvSpPr txBox="1"/>
          <p:nvPr/>
        </p:nvSpPr>
        <p:spPr>
          <a:xfrm>
            <a:off x="7948100" y="1685393"/>
            <a:ext cx="3769857" cy="601180"/>
          </a:xfrm>
          <a:prstGeom prst="rect">
            <a:avLst/>
          </a:prstGeom>
          <a:ln>
            <a:solidFill>
              <a:schemeClr val="bg1"/>
            </a:solidFill>
          </a:ln>
        </p:spPr>
        <p:txBody>
          <a:bodyPr wrap="square" lIns="101589" tIns="50795" rIns="101589" bIns="50795" rtlCol="0">
            <a:spAutoFit/>
          </a:bodyPr>
          <a:lstStyle/>
          <a:p>
            <a:pPr algn="ctr" defTabSz="697098">
              <a:lnSpc>
                <a:spcPct val="90000"/>
              </a:lnSpc>
              <a:buSzPct val="100000"/>
              <a:buNone/>
            </a:pPr>
            <a:r>
              <a:rPr lang="en-US" sz="1800" b="1" kern="0" dirty="0">
                <a:solidFill>
                  <a:srgbClr val="006666"/>
                </a:solidFill>
              </a:rPr>
              <a:t>Environmental Factors that Affect Plant Growth</a:t>
            </a:r>
          </a:p>
        </p:txBody>
      </p:sp>
    </p:spTree>
    <p:extLst>
      <p:ext uri="{BB962C8B-B14F-4D97-AF65-F5344CB8AC3E}">
        <p14:creationId xmlns:p14="http://schemas.microsoft.com/office/powerpoint/2010/main" val="381140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E37F3-BBF1-42A2-90E3-E39BB086F7B8}"/>
              </a:ext>
            </a:extLst>
          </p:cNvPr>
          <p:cNvPicPr>
            <a:picLocks noChangeAspect="1"/>
          </p:cNvPicPr>
          <p:nvPr/>
        </p:nvPicPr>
        <p:blipFill>
          <a:blip r:embed="rId2"/>
          <a:stretch>
            <a:fillRect/>
          </a:stretch>
        </p:blipFill>
        <p:spPr>
          <a:xfrm>
            <a:off x="228600" y="157418"/>
            <a:ext cx="4703956" cy="699404"/>
          </a:xfrm>
          <a:prstGeom prst="rect">
            <a:avLst/>
          </a:prstGeom>
          <a:ln w="19050">
            <a:solidFill>
              <a:srgbClr val="C00000"/>
            </a:solidFill>
          </a:ln>
        </p:spPr>
      </p:pic>
      <p:pic>
        <p:nvPicPr>
          <p:cNvPr id="4" name="Picture 3">
            <a:extLst>
              <a:ext uri="{FF2B5EF4-FFF2-40B4-BE49-F238E27FC236}">
                <a16:creationId xmlns:a16="http://schemas.microsoft.com/office/drawing/2014/main" id="{4FCE5BB4-8CB7-4F86-B088-790CF83077A9}"/>
              </a:ext>
            </a:extLst>
          </p:cNvPr>
          <p:cNvPicPr>
            <a:picLocks noChangeAspect="1"/>
          </p:cNvPicPr>
          <p:nvPr/>
        </p:nvPicPr>
        <p:blipFill rotWithShape="1">
          <a:blip r:embed="rId3"/>
          <a:srcRect b="56728"/>
          <a:stretch/>
        </p:blipFill>
        <p:spPr>
          <a:xfrm>
            <a:off x="5181600" y="162994"/>
            <a:ext cx="6839795" cy="503458"/>
          </a:xfrm>
          <a:prstGeom prst="rect">
            <a:avLst/>
          </a:prstGeom>
          <a:ln w="28575">
            <a:solidFill>
              <a:srgbClr val="C00000"/>
            </a:solidFill>
          </a:ln>
        </p:spPr>
      </p:pic>
      <p:sp>
        <p:nvSpPr>
          <p:cNvPr id="5" name="Rectangle 4">
            <a:extLst>
              <a:ext uri="{FF2B5EF4-FFF2-40B4-BE49-F238E27FC236}">
                <a16:creationId xmlns:a16="http://schemas.microsoft.com/office/drawing/2014/main" id="{0614B663-0F77-4F9D-BF98-518CD43D4968}"/>
              </a:ext>
            </a:extLst>
          </p:cNvPr>
          <p:cNvSpPr/>
          <p:nvPr/>
        </p:nvSpPr>
        <p:spPr>
          <a:xfrm>
            <a:off x="5410200" y="609600"/>
            <a:ext cx="2819400" cy="1114151"/>
          </a:xfrm>
          <a:prstGeom prst="rect">
            <a:avLst/>
          </a:prstGeom>
        </p:spPr>
        <p:txBody>
          <a:bodyPr wrap="square">
            <a:spAutoFit/>
          </a:bodyPr>
          <a:lstStyle/>
          <a:p>
            <a:pPr marR="98680">
              <a:buNone/>
            </a:pPr>
            <a:r>
              <a:rPr lang="en-US" sz="1600" b="1" dirty="0">
                <a:latin typeface="Calibri" panose="020F0502020204030204" pitchFamily="34" charset="0"/>
              </a:rPr>
              <a:t>Tony Esposito</a:t>
            </a:r>
            <a:r>
              <a:rPr lang="en-US" sz="1400" dirty="0">
                <a:latin typeface="Calibri" panose="020F0502020204030204" pitchFamily="34" charset="0"/>
              </a:rPr>
              <a:t>, PhD</a:t>
            </a:r>
          </a:p>
          <a:p>
            <a:pPr marR="95960">
              <a:buNone/>
            </a:pPr>
            <a:r>
              <a:rPr lang="en-US" sz="1400" i="1" dirty="0">
                <a:latin typeface="Calibri" panose="020F0502020204030204" pitchFamily="34" charset="0"/>
              </a:rPr>
              <a:t>Head Research Scientist</a:t>
            </a:r>
            <a:endParaRPr lang="en-US" sz="1400" dirty="0">
              <a:latin typeface="Calibri" panose="020F0502020204030204" pitchFamily="34" charset="0"/>
            </a:endParaRPr>
          </a:p>
          <a:p>
            <a:pPr marR="83610">
              <a:buNone/>
            </a:pPr>
            <a:r>
              <a:rPr lang="en-US" sz="1400" dirty="0">
                <a:latin typeface="Calibri" panose="020F0502020204030204" pitchFamily="34" charset="0"/>
              </a:rPr>
              <a:t>Lighting Research Solutions LLC</a:t>
            </a:r>
          </a:p>
          <a:p>
            <a:pPr marR="83730">
              <a:buNone/>
            </a:pPr>
            <a:r>
              <a:rPr lang="en-US" sz="1400" dirty="0">
                <a:latin typeface="Calibri" panose="020F0502020204030204" pitchFamily="34" charset="0"/>
              </a:rPr>
              <a:t>EspositoT.research@gmail.com</a:t>
            </a:r>
            <a:endParaRPr lang="en-US" sz="1400" dirty="0"/>
          </a:p>
        </p:txBody>
      </p:sp>
      <p:sp>
        <p:nvSpPr>
          <p:cNvPr id="6" name="Rectangle 5">
            <a:extLst>
              <a:ext uri="{FF2B5EF4-FFF2-40B4-BE49-F238E27FC236}">
                <a16:creationId xmlns:a16="http://schemas.microsoft.com/office/drawing/2014/main" id="{78E7FEC4-7C2F-445B-B977-10BCA7D8E58A}"/>
              </a:ext>
            </a:extLst>
          </p:cNvPr>
          <p:cNvSpPr/>
          <p:nvPr/>
        </p:nvSpPr>
        <p:spPr>
          <a:xfrm>
            <a:off x="8248185" y="609599"/>
            <a:ext cx="2819400" cy="1114151"/>
          </a:xfrm>
          <a:prstGeom prst="rect">
            <a:avLst/>
          </a:prstGeom>
        </p:spPr>
        <p:txBody>
          <a:bodyPr wrap="square">
            <a:spAutoFit/>
          </a:bodyPr>
          <a:lstStyle/>
          <a:p>
            <a:pPr marR="79530">
              <a:buNone/>
            </a:pPr>
            <a:r>
              <a:rPr lang="en-US" sz="1600" b="1" dirty="0">
                <a:latin typeface="Calibri" panose="020F0502020204030204" pitchFamily="34" charset="0"/>
              </a:rPr>
              <a:t>Kevin Houser</a:t>
            </a:r>
            <a:r>
              <a:rPr lang="en-US" sz="1400" dirty="0">
                <a:latin typeface="Calibri" panose="020F0502020204030204" pitchFamily="34" charset="0"/>
              </a:rPr>
              <a:t>, PhD, PE, FIES, LC</a:t>
            </a:r>
          </a:p>
          <a:p>
            <a:pPr marR="106120">
              <a:buNone/>
            </a:pPr>
            <a:r>
              <a:rPr lang="en-US" sz="1400" dirty="0">
                <a:latin typeface="Calibri" panose="020F0502020204030204" pitchFamily="34" charset="0"/>
              </a:rPr>
              <a:t>Founder and CEO</a:t>
            </a:r>
          </a:p>
          <a:p>
            <a:pPr marR="115290">
              <a:buNone/>
            </a:pPr>
            <a:r>
              <a:rPr lang="en-US" sz="1400" dirty="0" err="1">
                <a:latin typeface="Calibri" panose="020F0502020204030204" pitchFamily="34" charset="0"/>
              </a:rPr>
              <a:t>Lyralux</a:t>
            </a:r>
            <a:r>
              <a:rPr lang="en-US" sz="1400" dirty="0">
                <a:latin typeface="Calibri" panose="020F0502020204030204" pitchFamily="34" charset="0"/>
              </a:rPr>
              <a:t>, Inc.</a:t>
            </a:r>
          </a:p>
          <a:p>
            <a:pPr marR="91270">
              <a:buNone/>
            </a:pPr>
            <a:r>
              <a:rPr lang="en-US" sz="1400" dirty="0">
                <a:latin typeface="Calibri" panose="020F0502020204030204" pitchFamily="34" charset="0"/>
              </a:rPr>
              <a:t>kevin.houser@lyralux.com</a:t>
            </a:r>
            <a:endParaRPr lang="en-US" sz="1400" dirty="0"/>
          </a:p>
        </p:txBody>
      </p:sp>
      <p:sp>
        <p:nvSpPr>
          <p:cNvPr id="10" name="Rectangle 9">
            <a:extLst>
              <a:ext uri="{FF2B5EF4-FFF2-40B4-BE49-F238E27FC236}">
                <a16:creationId xmlns:a16="http://schemas.microsoft.com/office/drawing/2014/main" id="{2B48A997-52F1-40A2-B58C-E065FCFF5DD6}"/>
              </a:ext>
            </a:extLst>
          </p:cNvPr>
          <p:cNvSpPr/>
          <p:nvPr/>
        </p:nvSpPr>
        <p:spPr>
          <a:xfrm>
            <a:off x="459059" y="2044005"/>
            <a:ext cx="4983259" cy="1384995"/>
          </a:xfrm>
          <a:prstGeom prst="rect">
            <a:avLst/>
          </a:prstGeom>
        </p:spPr>
        <p:txBody>
          <a:bodyPr wrap="square">
            <a:spAutoFit/>
          </a:bodyPr>
          <a:lstStyle/>
          <a:p>
            <a:pPr>
              <a:buNone/>
            </a:pPr>
            <a:r>
              <a:rPr lang="en-US" sz="2800" b="1" dirty="0">
                <a:solidFill>
                  <a:srgbClr val="000000"/>
                </a:solidFill>
                <a:latin typeface="Calibri" panose="020F0502020204030204" pitchFamily="34" charset="0"/>
              </a:rPr>
              <a:t>The Hunt Effect may be present even in our typical working/living environments!</a:t>
            </a:r>
            <a:endParaRPr lang="en-US" sz="2800" dirty="0"/>
          </a:p>
        </p:txBody>
      </p:sp>
      <p:pic>
        <p:nvPicPr>
          <p:cNvPr id="11" name="Picture 10">
            <a:extLst>
              <a:ext uri="{FF2B5EF4-FFF2-40B4-BE49-F238E27FC236}">
                <a16:creationId xmlns:a16="http://schemas.microsoft.com/office/drawing/2014/main" id="{AC251379-15F8-4E23-9425-21F50F95E5E3}"/>
              </a:ext>
            </a:extLst>
          </p:cNvPr>
          <p:cNvPicPr>
            <a:picLocks noChangeAspect="1"/>
          </p:cNvPicPr>
          <p:nvPr/>
        </p:nvPicPr>
        <p:blipFill rotWithShape="1">
          <a:blip r:embed="rId4"/>
          <a:srcRect t="9078"/>
          <a:stretch/>
        </p:blipFill>
        <p:spPr>
          <a:xfrm>
            <a:off x="5875066" y="1803013"/>
            <a:ext cx="5857875" cy="2235587"/>
          </a:xfrm>
          <a:prstGeom prst="rect">
            <a:avLst/>
          </a:prstGeom>
        </p:spPr>
      </p:pic>
      <p:pic>
        <p:nvPicPr>
          <p:cNvPr id="9" name="Picture 8">
            <a:extLst>
              <a:ext uri="{FF2B5EF4-FFF2-40B4-BE49-F238E27FC236}">
                <a16:creationId xmlns:a16="http://schemas.microsoft.com/office/drawing/2014/main" id="{35D4B56A-586B-4441-904F-F8BB3000606B}"/>
              </a:ext>
            </a:extLst>
          </p:cNvPr>
          <p:cNvPicPr>
            <a:picLocks noChangeAspect="1"/>
          </p:cNvPicPr>
          <p:nvPr/>
        </p:nvPicPr>
        <p:blipFill>
          <a:blip r:embed="rId5"/>
          <a:stretch>
            <a:fillRect/>
          </a:stretch>
        </p:blipFill>
        <p:spPr>
          <a:xfrm>
            <a:off x="152400" y="4108525"/>
            <a:ext cx="6201414" cy="2000548"/>
          </a:xfrm>
          <a:prstGeom prst="rect">
            <a:avLst/>
          </a:prstGeom>
        </p:spPr>
      </p:pic>
      <p:sp>
        <p:nvSpPr>
          <p:cNvPr id="12" name="Rectangle 11">
            <a:extLst>
              <a:ext uri="{FF2B5EF4-FFF2-40B4-BE49-F238E27FC236}">
                <a16:creationId xmlns:a16="http://schemas.microsoft.com/office/drawing/2014/main" id="{0D4BB404-4B83-4454-B260-C0ADF563F97F}"/>
              </a:ext>
            </a:extLst>
          </p:cNvPr>
          <p:cNvSpPr/>
          <p:nvPr/>
        </p:nvSpPr>
        <p:spPr>
          <a:xfrm>
            <a:off x="6705600" y="3994648"/>
            <a:ext cx="4876800" cy="2382191"/>
          </a:xfrm>
          <a:prstGeom prst="rect">
            <a:avLst/>
          </a:prstGeom>
        </p:spPr>
        <p:txBody>
          <a:bodyPr wrap="square">
            <a:spAutoFit/>
          </a:bodyPr>
          <a:lstStyle/>
          <a:p>
            <a:pPr>
              <a:buNone/>
            </a:pPr>
            <a:r>
              <a:rPr lang="en-US" sz="2400" dirty="0">
                <a:solidFill>
                  <a:srgbClr val="000000"/>
                </a:solidFill>
                <a:latin typeface="Arial" panose="020B0604020202020204" pitchFamily="34" charset="0"/>
              </a:rPr>
              <a:t>• </a:t>
            </a:r>
            <a:r>
              <a:rPr lang="en-US" sz="2400" b="1" dirty="0">
                <a:solidFill>
                  <a:srgbClr val="000000"/>
                </a:solidFill>
                <a:latin typeface="Calibri" panose="020F0502020204030204" pitchFamily="34" charset="0"/>
              </a:rPr>
              <a:t>Slightly increased chroma </a:t>
            </a:r>
            <a:r>
              <a:rPr lang="en-US" sz="2400" dirty="0">
                <a:solidFill>
                  <a:srgbClr val="000000"/>
                </a:solidFill>
                <a:latin typeface="Calibri" panose="020F0502020204030204" pitchFamily="34" charset="0"/>
              </a:rPr>
              <a:t>may bring the perceived object colors close to those under outside daylight </a:t>
            </a:r>
          </a:p>
          <a:p>
            <a:pPr>
              <a:buNone/>
            </a:pPr>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“The effect of chroma shift is not only for preference/naturalness issue </a:t>
            </a:r>
            <a:r>
              <a:rPr lang="en-US" sz="2400" b="1" dirty="0">
                <a:solidFill>
                  <a:srgbClr val="000000"/>
                </a:solidFill>
                <a:latin typeface="Calibri" panose="020F0502020204030204" pitchFamily="34" charset="0"/>
              </a:rPr>
              <a:t>but also an issue for color fidelity</a:t>
            </a:r>
            <a:r>
              <a:rPr lang="en-US" sz="2400" dirty="0">
                <a:solidFill>
                  <a:srgbClr val="000000"/>
                </a:solidFill>
                <a:latin typeface="Calibri" panose="020F0502020204030204" pitchFamily="34" charset="0"/>
              </a:rPr>
              <a:t>" </a:t>
            </a:r>
            <a:endParaRPr lang="en-US" sz="2400" dirty="0"/>
          </a:p>
        </p:txBody>
      </p:sp>
    </p:spTree>
    <p:extLst>
      <p:ext uri="{BB962C8B-B14F-4D97-AF65-F5344CB8AC3E}">
        <p14:creationId xmlns:p14="http://schemas.microsoft.com/office/powerpoint/2010/main" val="204389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B1442-D490-4396-B5A6-FDEC25D9BD4B}"/>
              </a:ext>
            </a:extLst>
          </p:cNvPr>
          <p:cNvPicPr>
            <a:picLocks noChangeAspect="1"/>
          </p:cNvPicPr>
          <p:nvPr/>
        </p:nvPicPr>
        <p:blipFill>
          <a:blip r:embed="rId3"/>
          <a:stretch>
            <a:fillRect/>
          </a:stretch>
        </p:blipFill>
        <p:spPr>
          <a:xfrm>
            <a:off x="228600" y="152400"/>
            <a:ext cx="4703956" cy="699404"/>
          </a:xfrm>
          <a:prstGeom prst="rect">
            <a:avLst/>
          </a:prstGeom>
          <a:ln w="19050">
            <a:solidFill>
              <a:srgbClr val="C00000"/>
            </a:solidFill>
          </a:ln>
        </p:spPr>
      </p:pic>
      <p:sp>
        <p:nvSpPr>
          <p:cNvPr id="2" name="TextBox 1">
            <a:extLst>
              <a:ext uri="{FF2B5EF4-FFF2-40B4-BE49-F238E27FC236}">
                <a16:creationId xmlns:a16="http://schemas.microsoft.com/office/drawing/2014/main" id="{4BC9F754-B050-42FE-82A6-6D80F3F336EB}"/>
              </a:ext>
            </a:extLst>
          </p:cNvPr>
          <p:cNvSpPr txBox="1"/>
          <p:nvPr/>
        </p:nvSpPr>
        <p:spPr>
          <a:xfrm>
            <a:off x="5486400" y="228600"/>
            <a:ext cx="5029200" cy="434981"/>
          </a:xfrm>
          <a:prstGeom prst="rect">
            <a:avLst/>
          </a:prstGeom>
          <a:ln>
            <a:solidFill>
              <a:srgbClr val="C00000"/>
            </a:solidFill>
          </a:ln>
        </p:spPr>
        <p:txBody>
          <a:bodyPr wrap="square" lIns="101589" tIns="50795" rIns="101589" bIns="50795" rtlCol="0">
            <a:spAutoFit/>
          </a:bodyPr>
          <a:lstStyle/>
          <a:p>
            <a:pPr algn="l" defTabSz="697098">
              <a:lnSpc>
                <a:spcPct val="90000"/>
              </a:lnSpc>
              <a:buSzPct val="100000"/>
              <a:buNone/>
            </a:pPr>
            <a:r>
              <a:rPr lang="en-US" sz="2400" b="1" kern="0" dirty="0">
                <a:solidFill>
                  <a:srgbClr val="336699"/>
                </a:solidFill>
              </a:rPr>
              <a:t>Light Fidelity *LiFi*</a:t>
            </a:r>
          </a:p>
        </p:txBody>
      </p:sp>
      <p:pic>
        <p:nvPicPr>
          <p:cNvPr id="5" name="Picture 4" descr="A close up of text on a white background&#10;&#10;Description automatically generated">
            <a:extLst>
              <a:ext uri="{FF2B5EF4-FFF2-40B4-BE49-F238E27FC236}">
                <a16:creationId xmlns:a16="http://schemas.microsoft.com/office/drawing/2014/main" id="{71178C4B-6249-4D19-A4D8-B19831B0E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2414" y="1523999"/>
            <a:ext cx="5588000" cy="4191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FA3C135-58A1-4D5F-BE82-45B3771E7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1498599"/>
            <a:ext cx="5576815" cy="4182611"/>
          </a:xfrm>
          <a:prstGeom prst="rect">
            <a:avLst/>
          </a:prstGeom>
        </p:spPr>
      </p:pic>
      <p:pic>
        <p:nvPicPr>
          <p:cNvPr id="1026" name="Picture 2" descr="Image result for signify lifi Lightfair">
            <a:extLst>
              <a:ext uri="{FF2B5EF4-FFF2-40B4-BE49-F238E27FC236}">
                <a16:creationId xmlns:a16="http://schemas.microsoft.com/office/drawing/2014/main" id="{A68D9048-8A7B-4FB3-B28F-E5E838478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143000"/>
            <a:ext cx="3726392"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C17B-FA94-4614-93E2-954D7AE1AD85}"/>
              </a:ext>
            </a:extLst>
          </p:cNvPr>
          <p:cNvSpPr>
            <a:spLocks noGrp="1"/>
          </p:cNvSpPr>
          <p:nvPr>
            <p:ph type="title"/>
          </p:nvPr>
        </p:nvSpPr>
        <p:spPr/>
        <p:txBody>
          <a:bodyPr/>
          <a:lstStyle/>
          <a:p>
            <a:r>
              <a:rPr lang="en-US" dirty="0"/>
              <a:t>Trends from LFI – Interoperability</a:t>
            </a:r>
          </a:p>
        </p:txBody>
      </p:sp>
      <p:pic>
        <p:nvPicPr>
          <p:cNvPr id="4" name="Picture 3">
            <a:extLst>
              <a:ext uri="{FF2B5EF4-FFF2-40B4-BE49-F238E27FC236}">
                <a16:creationId xmlns:a16="http://schemas.microsoft.com/office/drawing/2014/main" id="{7BA822F5-F524-4FA9-9D4E-4C8DD7FA4AA1}"/>
              </a:ext>
            </a:extLst>
          </p:cNvPr>
          <p:cNvPicPr>
            <a:picLocks noChangeAspect="1"/>
          </p:cNvPicPr>
          <p:nvPr/>
        </p:nvPicPr>
        <p:blipFill>
          <a:blip r:embed="rId2"/>
          <a:stretch>
            <a:fillRect/>
          </a:stretch>
        </p:blipFill>
        <p:spPr>
          <a:xfrm>
            <a:off x="1281112" y="1262062"/>
            <a:ext cx="9629775" cy="4333875"/>
          </a:xfrm>
          <a:prstGeom prst="rect">
            <a:avLst/>
          </a:prstGeom>
        </p:spPr>
      </p:pic>
    </p:spTree>
    <p:extLst>
      <p:ext uri="{BB962C8B-B14F-4D97-AF65-F5344CB8AC3E}">
        <p14:creationId xmlns:p14="http://schemas.microsoft.com/office/powerpoint/2010/main" val="124963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ADA3-C8BD-46FF-8C5B-ABF1CC365E13}"/>
              </a:ext>
            </a:extLst>
          </p:cNvPr>
          <p:cNvSpPr>
            <a:spLocks noGrp="1"/>
          </p:cNvSpPr>
          <p:nvPr>
            <p:ph type="title"/>
          </p:nvPr>
        </p:nvSpPr>
        <p:spPr/>
        <p:txBody>
          <a:bodyPr/>
          <a:lstStyle/>
          <a:p>
            <a:r>
              <a:rPr lang="en-US" dirty="0"/>
              <a:t>Trends in LightFair 2019… More Like… IoT Fair 2019</a:t>
            </a:r>
          </a:p>
        </p:txBody>
      </p:sp>
      <p:pic>
        <p:nvPicPr>
          <p:cNvPr id="4" name="Picture 3">
            <a:extLst>
              <a:ext uri="{FF2B5EF4-FFF2-40B4-BE49-F238E27FC236}">
                <a16:creationId xmlns:a16="http://schemas.microsoft.com/office/drawing/2014/main" id="{23D596BE-C6B4-43D0-B8CD-8B801A5EF0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46900" y="1460983"/>
            <a:ext cx="5384800" cy="4038600"/>
          </a:xfrm>
          <a:prstGeom prst="rect">
            <a:avLst/>
          </a:prstGeom>
        </p:spPr>
      </p:pic>
      <p:pic>
        <p:nvPicPr>
          <p:cNvPr id="6" name="Picture 5">
            <a:extLst>
              <a:ext uri="{FF2B5EF4-FFF2-40B4-BE49-F238E27FC236}">
                <a16:creationId xmlns:a16="http://schemas.microsoft.com/office/drawing/2014/main" id="{E83771E9-6373-4269-AE10-C54E479D32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3" t="14444" r="15833" b="26667"/>
          <a:stretch/>
        </p:blipFill>
        <p:spPr>
          <a:xfrm>
            <a:off x="2057400" y="2870086"/>
            <a:ext cx="5296619" cy="3302597"/>
          </a:xfrm>
          <a:prstGeom prst="rect">
            <a:avLst/>
          </a:prstGeom>
        </p:spPr>
      </p:pic>
      <p:sp>
        <p:nvSpPr>
          <p:cNvPr id="7" name="Text Placeholder 3">
            <a:extLst>
              <a:ext uri="{FF2B5EF4-FFF2-40B4-BE49-F238E27FC236}">
                <a16:creationId xmlns:a16="http://schemas.microsoft.com/office/drawing/2014/main" id="{F7DBBD54-F9E2-4E44-8EC3-9580B856E5E4}"/>
              </a:ext>
            </a:extLst>
          </p:cNvPr>
          <p:cNvSpPr txBox="1">
            <a:spLocks/>
          </p:cNvSpPr>
          <p:nvPr/>
        </p:nvSpPr>
        <p:spPr>
          <a:xfrm>
            <a:off x="621323" y="1219200"/>
            <a:ext cx="6732696" cy="1676400"/>
          </a:xfrm>
          <a:prstGeom prst="rect">
            <a:avLst/>
          </a:prstGeom>
        </p:spPr>
        <p:txBody>
          <a:bodyPr/>
          <a:lstStyle>
            <a:lvl1pPr marL="342900" indent="-342900" algn="l" rtl="0" eaLnBrk="1" fontAlgn="base" hangingPunct="1">
              <a:spcBef>
                <a:spcPct val="25000"/>
              </a:spcBef>
              <a:spcAft>
                <a:spcPct val="0"/>
              </a:spcAft>
              <a:buClr>
                <a:schemeClr val="tx2"/>
              </a:buClr>
              <a:buSzPct val="60000"/>
              <a:buFont typeface="Wingdings" pitchFamily="2" charset="2"/>
              <a:defRPr sz="2700">
                <a:solidFill>
                  <a:schemeClr val="tx1"/>
                </a:solidFill>
                <a:latin typeface="+mn-lt"/>
                <a:ea typeface="+mn-ea"/>
                <a:cs typeface="+mn-cs"/>
              </a:defRPr>
            </a:lvl1pPr>
            <a:lvl2pPr marL="692150" indent="-347663" algn="l" rtl="0" eaLnBrk="1" fontAlgn="base" hangingPunct="1">
              <a:spcBef>
                <a:spcPct val="0"/>
              </a:spcBef>
              <a:spcAft>
                <a:spcPct val="25000"/>
              </a:spcAft>
              <a:buClr>
                <a:schemeClr val="accent2"/>
              </a:buClr>
              <a:buSzPct val="55000"/>
              <a:buFont typeface="Wingdings" pitchFamily="2" charset="2"/>
              <a:buChar char="l"/>
              <a:defRPr sz="2400">
                <a:solidFill>
                  <a:schemeClr val="tx1"/>
                </a:solidFill>
                <a:latin typeface="+mn-lt"/>
              </a:defRPr>
            </a:lvl2pPr>
            <a:lvl3pPr marL="987425" indent="-293688" algn="l" rtl="0" eaLnBrk="1" fontAlgn="base" hangingPunct="1">
              <a:spcBef>
                <a:spcPct val="0"/>
              </a:spcBef>
              <a:spcAft>
                <a:spcPct val="25000"/>
              </a:spcAft>
              <a:buClr>
                <a:schemeClr val="accent1"/>
              </a:buClr>
              <a:buSzPct val="50000"/>
              <a:buFont typeface="Wingdings" pitchFamily="2" charset="2"/>
              <a:buChar char="l"/>
              <a:defRPr sz="22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None/>
            </a:pPr>
            <a:r>
              <a:rPr lang="en-US" kern="0" dirty="0"/>
              <a:t>Classes…..displays….entire booths….IOT</a:t>
            </a:r>
            <a:br>
              <a:rPr lang="en-US" kern="0" dirty="0"/>
            </a:br>
            <a:endParaRPr lang="en-US" kern="0" dirty="0"/>
          </a:p>
        </p:txBody>
      </p:sp>
    </p:spTree>
    <p:extLst>
      <p:ext uri="{BB962C8B-B14F-4D97-AF65-F5344CB8AC3E}">
        <p14:creationId xmlns:p14="http://schemas.microsoft.com/office/powerpoint/2010/main" val="359512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7713-3FD7-4694-8963-DDD64530DC37}"/>
              </a:ext>
            </a:extLst>
          </p:cNvPr>
          <p:cNvSpPr>
            <a:spLocks noGrp="1"/>
          </p:cNvSpPr>
          <p:nvPr>
            <p:ph type="title"/>
          </p:nvPr>
        </p:nvSpPr>
        <p:spPr/>
        <p:txBody>
          <a:bodyPr/>
          <a:lstStyle/>
          <a:p>
            <a:r>
              <a:rPr lang="en-US" dirty="0"/>
              <a:t>Stand By for Presentation</a:t>
            </a:r>
          </a:p>
        </p:txBody>
      </p:sp>
      <p:pic>
        <p:nvPicPr>
          <p:cNvPr id="3" name="Picture 2">
            <a:extLst>
              <a:ext uri="{FF2B5EF4-FFF2-40B4-BE49-F238E27FC236}">
                <a16:creationId xmlns:a16="http://schemas.microsoft.com/office/drawing/2014/main" id="{2F88DADB-4572-47E0-A238-33C30206904B}"/>
              </a:ext>
            </a:extLst>
          </p:cNvPr>
          <p:cNvPicPr>
            <a:picLocks noChangeAspect="1"/>
          </p:cNvPicPr>
          <p:nvPr/>
        </p:nvPicPr>
        <p:blipFill>
          <a:blip r:embed="rId2"/>
          <a:stretch>
            <a:fillRect/>
          </a:stretch>
        </p:blipFill>
        <p:spPr>
          <a:xfrm>
            <a:off x="609600" y="1143000"/>
            <a:ext cx="10866329" cy="4572000"/>
          </a:xfrm>
          <a:prstGeom prst="rect">
            <a:avLst/>
          </a:prstGeom>
          <a:ln>
            <a:noFill/>
          </a:ln>
          <a:effectLst>
            <a:softEdge rad="112500"/>
          </a:effectLst>
        </p:spPr>
      </p:pic>
    </p:spTree>
    <p:extLst>
      <p:ext uri="{BB962C8B-B14F-4D97-AF65-F5344CB8AC3E}">
        <p14:creationId xmlns:p14="http://schemas.microsoft.com/office/powerpoint/2010/main" val="1878219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E3FF5-DCAC-4A3C-9899-0E11887558F6}"/>
              </a:ext>
            </a:extLst>
          </p:cNvPr>
          <p:cNvSpPr>
            <a:spLocks noGrp="1"/>
          </p:cNvSpPr>
          <p:nvPr>
            <p:ph type="title"/>
          </p:nvPr>
        </p:nvSpPr>
        <p:spPr/>
        <p:txBody>
          <a:bodyPr/>
          <a:lstStyle/>
          <a:p>
            <a:r>
              <a:rPr lang="en-US" dirty="0"/>
              <a:t>Non-Energy Benefits (NEB) – Asset Tracking</a:t>
            </a:r>
          </a:p>
        </p:txBody>
      </p:sp>
      <p:pic>
        <p:nvPicPr>
          <p:cNvPr id="3" name="Picture 2">
            <a:extLst>
              <a:ext uri="{FF2B5EF4-FFF2-40B4-BE49-F238E27FC236}">
                <a16:creationId xmlns:a16="http://schemas.microsoft.com/office/drawing/2014/main" id="{EA8B9989-D48D-42F6-957F-23656E62420B}"/>
              </a:ext>
            </a:extLst>
          </p:cNvPr>
          <p:cNvPicPr>
            <a:picLocks noChangeAspect="1"/>
          </p:cNvPicPr>
          <p:nvPr/>
        </p:nvPicPr>
        <p:blipFill>
          <a:blip r:embed="rId2"/>
          <a:stretch>
            <a:fillRect/>
          </a:stretch>
        </p:blipFill>
        <p:spPr>
          <a:xfrm>
            <a:off x="762000" y="1048232"/>
            <a:ext cx="3200400" cy="3733800"/>
          </a:xfrm>
          <a:prstGeom prst="rect">
            <a:avLst/>
          </a:prstGeom>
        </p:spPr>
      </p:pic>
      <p:pic>
        <p:nvPicPr>
          <p:cNvPr id="4" name="Picture 3">
            <a:extLst>
              <a:ext uri="{FF2B5EF4-FFF2-40B4-BE49-F238E27FC236}">
                <a16:creationId xmlns:a16="http://schemas.microsoft.com/office/drawing/2014/main" id="{54C78C10-AB7D-4C80-87B1-F95EEB83FD6D}"/>
              </a:ext>
            </a:extLst>
          </p:cNvPr>
          <p:cNvPicPr>
            <a:picLocks noChangeAspect="1"/>
          </p:cNvPicPr>
          <p:nvPr/>
        </p:nvPicPr>
        <p:blipFill>
          <a:blip r:embed="rId3"/>
          <a:stretch>
            <a:fillRect/>
          </a:stretch>
        </p:blipFill>
        <p:spPr>
          <a:xfrm>
            <a:off x="6629400" y="3704376"/>
            <a:ext cx="5270500" cy="2762884"/>
          </a:xfrm>
          <a:prstGeom prst="rect">
            <a:avLst/>
          </a:prstGeom>
        </p:spPr>
      </p:pic>
      <p:pic>
        <p:nvPicPr>
          <p:cNvPr id="5" name="Picture 4">
            <a:extLst>
              <a:ext uri="{FF2B5EF4-FFF2-40B4-BE49-F238E27FC236}">
                <a16:creationId xmlns:a16="http://schemas.microsoft.com/office/drawing/2014/main" id="{0AD28D9D-06FF-4DE0-BA63-B06174D2D423}"/>
              </a:ext>
            </a:extLst>
          </p:cNvPr>
          <p:cNvPicPr>
            <a:picLocks noChangeAspect="1"/>
          </p:cNvPicPr>
          <p:nvPr/>
        </p:nvPicPr>
        <p:blipFill rotWithShape="1">
          <a:blip r:embed="rId4"/>
          <a:srcRect b="25483"/>
          <a:stretch/>
        </p:blipFill>
        <p:spPr>
          <a:xfrm>
            <a:off x="6629400" y="1048232"/>
            <a:ext cx="5270500" cy="2685568"/>
          </a:xfrm>
          <a:prstGeom prst="rect">
            <a:avLst/>
          </a:prstGeom>
        </p:spPr>
      </p:pic>
      <p:pic>
        <p:nvPicPr>
          <p:cNvPr id="2050" name="Picture 2" descr="Image result for digital lumens dashboard">
            <a:extLst>
              <a:ext uri="{FF2B5EF4-FFF2-40B4-BE49-F238E27FC236}">
                <a16:creationId xmlns:a16="http://schemas.microsoft.com/office/drawing/2014/main" id="{3CB899F1-2076-493B-AF3A-23D0A16F87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743200"/>
            <a:ext cx="5957658"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56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9C5D-E80A-4722-BE4A-B08AD3E0CB03}"/>
              </a:ext>
            </a:extLst>
          </p:cNvPr>
          <p:cNvSpPr>
            <a:spLocks noGrp="1"/>
          </p:cNvSpPr>
          <p:nvPr>
            <p:ph type="title"/>
          </p:nvPr>
        </p:nvSpPr>
        <p:spPr/>
        <p:txBody>
          <a:bodyPr/>
          <a:lstStyle/>
          <a:p>
            <a:r>
              <a:rPr lang="en-US" dirty="0"/>
              <a:t>Design &amp; Development Technology</a:t>
            </a:r>
          </a:p>
        </p:txBody>
      </p:sp>
      <p:pic>
        <p:nvPicPr>
          <p:cNvPr id="3" name="Picture 2">
            <a:extLst>
              <a:ext uri="{FF2B5EF4-FFF2-40B4-BE49-F238E27FC236}">
                <a16:creationId xmlns:a16="http://schemas.microsoft.com/office/drawing/2014/main" id="{CDF70520-1868-43CC-BFA5-403C3F45BA42}"/>
              </a:ext>
            </a:extLst>
          </p:cNvPr>
          <p:cNvPicPr>
            <a:picLocks noChangeAspect="1"/>
          </p:cNvPicPr>
          <p:nvPr/>
        </p:nvPicPr>
        <p:blipFill>
          <a:blip r:embed="rId2"/>
          <a:stretch>
            <a:fillRect/>
          </a:stretch>
        </p:blipFill>
        <p:spPr>
          <a:xfrm>
            <a:off x="152400" y="1716882"/>
            <a:ext cx="6371611" cy="3643312"/>
          </a:xfrm>
          <a:prstGeom prst="rect">
            <a:avLst/>
          </a:prstGeom>
        </p:spPr>
      </p:pic>
      <p:pic>
        <p:nvPicPr>
          <p:cNvPr id="4" name="Picture 3">
            <a:extLst>
              <a:ext uri="{FF2B5EF4-FFF2-40B4-BE49-F238E27FC236}">
                <a16:creationId xmlns:a16="http://schemas.microsoft.com/office/drawing/2014/main" id="{9D87B9B5-0749-4567-B460-B3FB593FDDDD}"/>
              </a:ext>
            </a:extLst>
          </p:cNvPr>
          <p:cNvPicPr>
            <a:picLocks noChangeAspect="1"/>
          </p:cNvPicPr>
          <p:nvPr/>
        </p:nvPicPr>
        <p:blipFill>
          <a:blip r:embed="rId3"/>
          <a:stretch>
            <a:fillRect/>
          </a:stretch>
        </p:blipFill>
        <p:spPr>
          <a:xfrm>
            <a:off x="6696075" y="1662113"/>
            <a:ext cx="5343525" cy="3752850"/>
          </a:xfrm>
          <a:prstGeom prst="rect">
            <a:avLst/>
          </a:prstGeom>
        </p:spPr>
      </p:pic>
    </p:spTree>
    <p:extLst>
      <p:ext uri="{BB962C8B-B14F-4D97-AF65-F5344CB8AC3E}">
        <p14:creationId xmlns:p14="http://schemas.microsoft.com/office/powerpoint/2010/main" val="107887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69EB-B030-4F2B-BB84-F7A9395D1333}"/>
              </a:ext>
            </a:extLst>
          </p:cNvPr>
          <p:cNvSpPr>
            <a:spLocks noGrp="1"/>
          </p:cNvSpPr>
          <p:nvPr>
            <p:ph type="title"/>
          </p:nvPr>
        </p:nvSpPr>
        <p:spPr/>
        <p:txBody>
          <a:bodyPr/>
          <a:lstStyle/>
          <a:p>
            <a:r>
              <a:rPr lang="en-US" dirty="0"/>
              <a:t>Dashing Dashboards</a:t>
            </a:r>
          </a:p>
        </p:txBody>
      </p:sp>
      <p:pic>
        <p:nvPicPr>
          <p:cNvPr id="3074" name="Picture 2" descr="Image result for digital lumens dashboard">
            <a:extLst>
              <a:ext uri="{FF2B5EF4-FFF2-40B4-BE49-F238E27FC236}">
                <a16:creationId xmlns:a16="http://schemas.microsoft.com/office/drawing/2014/main" id="{BE4CA858-8751-4CCD-BB1C-CAC4A047E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5880919"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42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C17B-FA94-4614-93E2-954D7AE1AD85}"/>
              </a:ext>
            </a:extLst>
          </p:cNvPr>
          <p:cNvSpPr>
            <a:spLocks noGrp="1"/>
          </p:cNvSpPr>
          <p:nvPr>
            <p:ph type="title"/>
          </p:nvPr>
        </p:nvSpPr>
        <p:spPr/>
        <p:txBody>
          <a:bodyPr/>
          <a:lstStyle/>
          <a:p>
            <a:r>
              <a:rPr lang="en-US" dirty="0"/>
              <a:t>Trends from LFI – Light and Health</a:t>
            </a:r>
          </a:p>
        </p:txBody>
      </p:sp>
      <p:pic>
        <p:nvPicPr>
          <p:cNvPr id="4" name="Picture 3">
            <a:extLst>
              <a:ext uri="{FF2B5EF4-FFF2-40B4-BE49-F238E27FC236}">
                <a16:creationId xmlns:a16="http://schemas.microsoft.com/office/drawing/2014/main" id="{7BA822F5-F524-4FA9-9D4E-4C8DD7FA4AA1}"/>
              </a:ext>
            </a:extLst>
          </p:cNvPr>
          <p:cNvPicPr>
            <a:picLocks noChangeAspect="1"/>
          </p:cNvPicPr>
          <p:nvPr/>
        </p:nvPicPr>
        <p:blipFill>
          <a:blip r:embed="rId2"/>
          <a:stretch>
            <a:fillRect/>
          </a:stretch>
        </p:blipFill>
        <p:spPr>
          <a:xfrm>
            <a:off x="1281112" y="1262062"/>
            <a:ext cx="9629775" cy="4333875"/>
          </a:xfrm>
          <a:prstGeom prst="rect">
            <a:avLst/>
          </a:prstGeom>
        </p:spPr>
      </p:pic>
    </p:spTree>
    <p:extLst>
      <p:ext uri="{BB962C8B-B14F-4D97-AF65-F5344CB8AC3E}">
        <p14:creationId xmlns:p14="http://schemas.microsoft.com/office/powerpoint/2010/main" val="223802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AA87-0823-482D-82EC-1923971FF3C0}"/>
              </a:ext>
            </a:extLst>
          </p:cNvPr>
          <p:cNvSpPr>
            <a:spLocks noGrp="1"/>
          </p:cNvSpPr>
          <p:nvPr>
            <p:ph type="title"/>
          </p:nvPr>
        </p:nvSpPr>
        <p:spPr/>
        <p:txBody>
          <a:bodyPr/>
          <a:lstStyle/>
          <a:p>
            <a:r>
              <a:rPr lang="en-US" dirty="0"/>
              <a:t>Trends from LFI 2019 – Light and Health</a:t>
            </a:r>
          </a:p>
        </p:txBody>
      </p:sp>
      <p:pic>
        <p:nvPicPr>
          <p:cNvPr id="4" name="Picture 3">
            <a:extLst>
              <a:ext uri="{FF2B5EF4-FFF2-40B4-BE49-F238E27FC236}">
                <a16:creationId xmlns:a16="http://schemas.microsoft.com/office/drawing/2014/main" id="{2C374FA2-3E82-498F-89F8-0733D979E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668215"/>
            <a:ext cx="3657600" cy="2743200"/>
          </a:xfrm>
          <a:prstGeom prst="rect">
            <a:avLst/>
          </a:prstGeom>
        </p:spPr>
      </p:pic>
      <p:pic>
        <p:nvPicPr>
          <p:cNvPr id="6" name="Picture 5">
            <a:extLst>
              <a:ext uri="{FF2B5EF4-FFF2-40B4-BE49-F238E27FC236}">
                <a16:creationId xmlns:a16="http://schemas.microsoft.com/office/drawing/2014/main" id="{CD60452E-9719-4AA7-8CD0-336D79C45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3563815"/>
            <a:ext cx="3657600" cy="2743200"/>
          </a:xfrm>
          <a:prstGeom prst="rect">
            <a:avLst/>
          </a:prstGeom>
        </p:spPr>
      </p:pic>
      <p:sp>
        <p:nvSpPr>
          <p:cNvPr id="8" name="Text Placeholder 2">
            <a:extLst>
              <a:ext uri="{FF2B5EF4-FFF2-40B4-BE49-F238E27FC236}">
                <a16:creationId xmlns:a16="http://schemas.microsoft.com/office/drawing/2014/main" id="{528E8B18-279F-4EF1-8844-BF1259F2741E}"/>
              </a:ext>
            </a:extLst>
          </p:cNvPr>
          <p:cNvSpPr txBox="1">
            <a:spLocks/>
          </p:cNvSpPr>
          <p:nvPr/>
        </p:nvSpPr>
        <p:spPr>
          <a:xfrm>
            <a:off x="609600" y="1008185"/>
            <a:ext cx="4572000" cy="4572000"/>
          </a:xfrm>
          <a:prstGeom prst="rect">
            <a:avLst/>
          </a:prstGeom>
        </p:spPr>
        <p:txBody>
          <a:bodyPr/>
          <a:lstStyle>
            <a:lvl1pPr marL="342900" indent="-342900" algn="l" rtl="0" eaLnBrk="1" fontAlgn="base" hangingPunct="1">
              <a:spcBef>
                <a:spcPct val="25000"/>
              </a:spcBef>
              <a:spcAft>
                <a:spcPct val="0"/>
              </a:spcAft>
              <a:buClr>
                <a:schemeClr val="tx2"/>
              </a:buClr>
              <a:buSzPct val="60000"/>
              <a:buFont typeface="Wingdings" pitchFamily="2" charset="2"/>
              <a:defRPr sz="2700">
                <a:solidFill>
                  <a:schemeClr val="tx1"/>
                </a:solidFill>
                <a:latin typeface="+mn-lt"/>
                <a:ea typeface="+mn-ea"/>
                <a:cs typeface="+mn-cs"/>
              </a:defRPr>
            </a:lvl1pPr>
            <a:lvl2pPr marL="692150" indent="-347663" algn="l" rtl="0" eaLnBrk="1" fontAlgn="base" hangingPunct="1">
              <a:spcBef>
                <a:spcPct val="0"/>
              </a:spcBef>
              <a:spcAft>
                <a:spcPct val="25000"/>
              </a:spcAft>
              <a:buClr>
                <a:schemeClr val="accent2"/>
              </a:buClr>
              <a:buSzPct val="55000"/>
              <a:buFont typeface="Wingdings" pitchFamily="2" charset="2"/>
              <a:buChar char="l"/>
              <a:defRPr sz="2400">
                <a:solidFill>
                  <a:schemeClr val="tx1"/>
                </a:solidFill>
                <a:latin typeface="+mn-lt"/>
              </a:defRPr>
            </a:lvl2pPr>
            <a:lvl3pPr marL="987425" indent="-293688" algn="l" rtl="0" eaLnBrk="1" fontAlgn="base" hangingPunct="1">
              <a:spcBef>
                <a:spcPct val="0"/>
              </a:spcBef>
              <a:spcAft>
                <a:spcPct val="25000"/>
              </a:spcAft>
              <a:buClr>
                <a:schemeClr val="accent1"/>
              </a:buClr>
              <a:buSzPct val="50000"/>
              <a:buFont typeface="Wingdings" pitchFamily="2" charset="2"/>
              <a:buChar char="l"/>
              <a:defRPr sz="2200">
                <a:solidFill>
                  <a:schemeClr val="tx1"/>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None/>
            </a:pPr>
            <a:r>
              <a:rPr lang="en-US" sz="2200" kern="0" dirty="0"/>
              <a:t>Spectral Power Distribution</a:t>
            </a:r>
          </a:p>
          <a:p>
            <a:pPr>
              <a:buNone/>
            </a:pPr>
            <a:r>
              <a:rPr lang="en-US" sz="2200" kern="0" dirty="0"/>
              <a:t>Quality of Light</a:t>
            </a:r>
          </a:p>
          <a:p>
            <a:pPr>
              <a:buNone/>
            </a:pPr>
            <a:r>
              <a:rPr lang="en-US" sz="2200" kern="0" dirty="0"/>
              <a:t>Controllability</a:t>
            </a:r>
          </a:p>
          <a:p>
            <a:pPr>
              <a:buNone/>
            </a:pPr>
            <a:endParaRPr lang="en-US" sz="2200" kern="0" dirty="0"/>
          </a:p>
          <a:p>
            <a:pPr>
              <a:buNone/>
            </a:pPr>
            <a:r>
              <a:rPr lang="en-US" sz="2200" kern="0" dirty="0"/>
              <a:t>Blue Light?</a:t>
            </a:r>
          </a:p>
        </p:txBody>
      </p:sp>
      <p:pic>
        <p:nvPicPr>
          <p:cNvPr id="10" name="Picture 9">
            <a:extLst>
              <a:ext uri="{FF2B5EF4-FFF2-40B4-BE49-F238E27FC236}">
                <a16:creationId xmlns:a16="http://schemas.microsoft.com/office/drawing/2014/main" id="{4D153AD0-B2D5-4397-9915-958EC3C16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062" y="3563815"/>
            <a:ext cx="3657600" cy="2743200"/>
          </a:xfrm>
          <a:prstGeom prst="rect">
            <a:avLst/>
          </a:prstGeom>
        </p:spPr>
      </p:pic>
    </p:spTree>
    <p:extLst>
      <p:ext uri="{BB962C8B-B14F-4D97-AF65-F5344CB8AC3E}">
        <p14:creationId xmlns:p14="http://schemas.microsoft.com/office/powerpoint/2010/main" val="2451883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AA87-0823-482D-82EC-1923971FF3C0}"/>
              </a:ext>
            </a:extLst>
          </p:cNvPr>
          <p:cNvSpPr>
            <a:spLocks noGrp="1"/>
          </p:cNvSpPr>
          <p:nvPr>
            <p:ph type="title"/>
          </p:nvPr>
        </p:nvSpPr>
        <p:spPr/>
        <p:txBody>
          <a:bodyPr/>
          <a:lstStyle/>
          <a:p>
            <a:r>
              <a:rPr lang="en-US" dirty="0"/>
              <a:t>Trends from LFI 2019 – Light and Health</a:t>
            </a:r>
          </a:p>
        </p:txBody>
      </p:sp>
      <p:sp>
        <p:nvSpPr>
          <p:cNvPr id="3" name="Text Placeholder 2">
            <a:extLst>
              <a:ext uri="{FF2B5EF4-FFF2-40B4-BE49-F238E27FC236}">
                <a16:creationId xmlns:a16="http://schemas.microsoft.com/office/drawing/2014/main" id="{7A6A0406-FFAD-46B8-9AED-45C2CAD811D0}"/>
              </a:ext>
            </a:extLst>
          </p:cNvPr>
          <p:cNvSpPr>
            <a:spLocks noGrp="1"/>
          </p:cNvSpPr>
          <p:nvPr>
            <p:ph type="body" sz="quarter" idx="10"/>
          </p:nvPr>
        </p:nvSpPr>
        <p:spPr>
          <a:xfrm>
            <a:off x="457200" y="1015512"/>
            <a:ext cx="4572000" cy="4572000"/>
          </a:xfrm>
        </p:spPr>
        <p:txBody>
          <a:bodyPr/>
          <a:lstStyle/>
          <a:p>
            <a:pPr marL="0" indent="0">
              <a:buNone/>
            </a:pPr>
            <a:r>
              <a:rPr lang="en-US" dirty="0"/>
              <a:t>Circadian Entrainment</a:t>
            </a:r>
          </a:p>
          <a:p>
            <a:pPr lvl="1"/>
            <a:r>
              <a:rPr lang="en-US" dirty="0"/>
              <a:t>Spectrum</a:t>
            </a:r>
          </a:p>
          <a:p>
            <a:pPr lvl="1"/>
            <a:r>
              <a:rPr lang="en-US" dirty="0"/>
              <a:t>Intensity</a:t>
            </a:r>
          </a:p>
          <a:p>
            <a:pPr lvl="1"/>
            <a:r>
              <a:rPr lang="en-US" dirty="0"/>
              <a:t>Duration</a:t>
            </a:r>
          </a:p>
          <a:p>
            <a:pPr lvl="1"/>
            <a:r>
              <a:rPr lang="en-US" dirty="0"/>
              <a:t>Timing</a:t>
            </a:r>
          </a:p>
          <a:p>
            <a:pPr lvl="1"/>
            <a:r>
              <a:rPr lang="en-US" dirty="0"/>
              <a:t>Direction</a:t>
            </a:r>
          </a:p>
          <a:p>
            <a:endParaRPr lang="en-US" dirty="0"/>
          </a:p>
          <a:p>
            <a:r>
              <a:rPr lang="en-US" dirty="0"/>
              <a:t>UL vs IES </a:t>
            </a:r>
          </a:p>
          <a:p>
            <a:endParaRPr lang="en-US" dirty="0"/>
          </a:p>
          <a:p>
            <a:endParaRPr lang="en-US" dirty="0"/>
          </a:p>
          <a:p>
            <a:r>
              <a:rPr lang="en-US" dirty="0"/>
              <a:t>Are we underlighting the daytime world?</a:t>
            </a:r>
          </a:p>
        </p:txBody>
      </p:sp>
      <p:pic>
        <p:nvPicPr>
          <p:cNvPr id="8" name="Picture 7">
            <a:extLst>
              <a:ext uri="{FF2B5EF4-FFF2-40B4-BE49-F238E27FC236}">
                <a16:creationId xmlns:a16="http://schemas.microsoft.com/office/drawing/2014/main" id="{0639EDF0-1A48-4076-93F0-3A4B2D5EEE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730" b="23846"/>
          <a:stretch/>
        </p:blipFill>
        <p:spPr>
          <a:xfrm>
            <a:off x="8305800" y="1463919"/>
            <a:ext cx="3738196" cy="4158762"/>
          </a:xfrm>
          <a:prstGeom prst="rect">
            <a:avLst/>
          </a:prstGeom>
        </p:spPr>
      </p:pic>
      <p:pic>
        <p:nvPicPr>
          <p:cNvPr id="9" name="Picture 8">
            <a:extLst>
              <a:ext uri="{FF2B5EF4-FFF2-40B4-BE49-F238E27FC236}">
                <a16:creationId xmlns:a16="http://schemas.microsoft.com/office/drawing/2014/main" id="{3FA4CD1C-46E2-403B-A84A-166957F557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0" t="7777" r="14166" b="16667"/>
          <a:stretch/>
        </p:blipFill>
        <p:spPr>
          <a:xfrm>
            <a:off x="3344439" y="1828800"/>
            <a:ext cx="4740088" cy="3429000"/>
          </a:xfrm>
          <a:prstGeom prst="rect">
            <a:avLst/>
          </a:prstGeom>
        </p:spPr>
      </p:pic>
    </p:spTree>
    <p:extLst>
      <p:ext uri="{BB962C8B-B14F-4D97-AF65-F5344CB8AC3E}">
        <p14:creationId xmlns:p14="http://schemas.microsoft.com/office/powerpoint/2010/main" val="3174167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AA87-0823-482D-82EC-1923971FF3C0}"/>
              </a:ext>
            </a:extLst>
          </p:cNvPr>
          <p:cNvSpPr>
            <a:spLocks noGrp="1"/>
          </p:cNvSpPr>
          <p:nvPr>
            <p:ph type="title"/>
          </p:nvPr>
        </p:nvSpPr>
        <p:spPr/>
        <p:txBody>
          <a:bodyPr/>
          <a:lstStyle/>
          <a:p>
            <a:r>
              <a:rPr lang="en-US" dirty="0"/>
              <a:t>Trends from LFI 2019 – Light and Health</a:t>
            </a:r>
          </a:p>
        </p:txBody>
      </p:sp>
      <p:sp>
        <p:nvSpPr>
          <p:cNvPr id="3" name="Text Placeholder 2">
            <a:extLst>
              <a:ext uri="{FF2B5EF4-FFF2-40B4-BE49-F238E27FC236}">
                <a16:creationId xmlns:a16="http://schemas.microsoft.com/office/drawing/2014/main" id="{7A6A0406-FFAD-46B8-9AED-45C2CAD811D0}"/>
              </a:ext>
            </a:extLst>
          </p:cNvPr>
          <p:cNvSpPr>
            <a:spLocks noGrp="1"/>
          </p:cNvSpPr>
          <p:nvPr>
            <p:ph type="body" sz="quarter" idx="10"/>
          </p:nvPr>
        </p:nvSpPr>
        <p:spPr>
          <a:xfrm>
            <a:off x="363415" y="838200"/>
            <a:ext cx="4953000" cy="5562600"/>
          </a:xfrm>
        </p:spPr>
        <p:txBody>
          <a:bodyPr/>
          <a:lstStyle/>
          <a:p>
            <a:pPr marL="0" indent="0">
              <a:buNone/>
            </a:pPr>
            <a:r>
              <a:rPr lang="en-US" dirty="0"/>
              <a:t>Spectral Tuning</a:t>
            </a:r>
          </a:p>
          <a:p>
            <a:pPr lvl="1"/>
            <a:r>
              <a:rPr lang="en-US" dirty="0"/>
              <a:t>Tunable Color</a:t>
            </a:r>
          </a:p>
          <a:p>
            <a:pPr lvl="1"/>
            <a:r>
              <a:rPr lang="en-US" dirty="0"/>
              <a:t>Tunable White</a:t>
            </a:r>
          </a:p>
          <a:p>
            <a:pPr lvl="1"/>
            <a:endParaRPr lang="en-US" dirty="0"/>
          </a:p>
          <a:p>
            <a:r>
              <a:rPr lang="en-US" dirty="0"/>
              <a:t>Blue pump / phosphor boards?</a:t>
            </a:r>
          </a:p>
          <a:p>
            <a:r>
              <a:rPr lang="en-US" dirty="0"/>
              <a:t>Narrow band emitter chip packages?</a:t>
            </a:r>
          </a:p>
          <a:p>
            <a:endParaRPr lang="en-US" dirty="0"/>
          </a:p>
          <a:p>
            <a:r>
              <a:rPr lang="en-US" dirty="0"/>
              <a:t>How long until most luminaires come standard with tunable white?</a:t>
            </a:r>
          </a:p>
          <a:p>
            <a:endParaRPr lang="en-US" dirty="0"/>
          </a:p>
          <a:p>
            <a:r>
              <a:rPr lang="en-US" dirty="0"/>
              <a:t>Non Energy Benefits for Controls</a:t>
            </a:r>
          </a:p>
          <a:p>
            <a:endParaRPr lang="en-US" dirty="0"/>
          </a:p>
          <a:p>
            <a:endParaRPr lang="en-US" dirty="0"/>
          </a:p>
        </p:txBody>
      </p:sp>
      <p:pic>
        <p:nvPicPr>
          <p:cNvPr id="7" name="Picture 6">
            <a:extLst>
              <a:ext uri="{FF2B5EF4-FFF2-40B4-BE49-F238E27FC236}">
                <a16:creationId xmlns:a16="http://schemas.microsoft.com/office/drawing/2014/main" id="{ECE94400-4468-4519-BD02-CB317B5FF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1271" y="1028700"/>
            <a:ext cx="3352800" cy="2514600"/>
          </a:xfrm>
          <a:prstGeom prst="rect">
            <a:avLst/>
          </a:prstGeom>
        </p:spPr>
      </p:pic>
      <p:pic>
        <p:nvPicPr>
          <p:cNvPr id="9" name="Picture 8">
            <a:extLst>
              <a:ext uri="{FF2B5EF4-FFF2-40B4-BE49-F238E27FC236}">
                <a16:creationId xmlns:a16="http://schemas.microsoft.com/office/drawing/2014/main" id="{4677CFA1-7735-40C8-8401-C8CF75C7E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06" r="27941" b="17647"/>
          <a:stretch/>
        </p:blipFill>
        <p:spPr>
          <a:xfrm>
            <a:off x="5705231" y="2054469"/>
            <a:ext cx="2906486" cy="3130062"/>
          </a:xfrm>
          <a:prstGeom prst="rect">
            <a:avLst/>
          </a:prstGeom>
        </p:spPr>
      </p:pic>
      <p:pic>
        <p:nvPicPr>
          <p:cNvPr id="13" name="Picture 12">
            <a:extLst>
              <a:ext uri="{FF2B5EF4-FFF2-40B4-BE49-F238E27FC236}">
                <a16:creationId xmlns:a16="http://schemas.microsoft.com/office/drawing/2014/main" id="{81CE49C4-4D12-4995-A328-4B25A5723BF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9000"/>
                    </a14:imgEffect>
                    <a14:imgEffect>
                      <a14:brightnessContrast bright="13000" contrast="2000"/>
                    </a14:imgEffect>
                  </a14:imgLayer>
                </a14:imgProps>
              </a:ext>
              <a:ext uri="{28A0092B-C50C-407E-A947-70E740481C1C}">
                <a14:useLocalDpi xmlns:a14="http://schemas.microsoft.com/office/drawing/2010/main" val="0"/>
              </a:ext>
            </a:extLst>
          </a:blip>
          <a:srcRect l="14166" t="16666" r="6667" b="13675"/>
          <a:stretch/>
        </p:blipFill>
        <p:spPr>
          <a:xfrm>
            <a:off x="8843408" y="3733800"/>
            <a:ext cx="3348592" cy="2209800"/>
          </a:xfrm>
          <a:prstGeom prst="rect">
            <a:avLst/>
          </a:prstGeom>
        </p:spPr>
      </p:pic>
    </p:spTree>
    <p:extLst>
      <p:ext uri="{BB962C8B-B14F-4D97-AF65-F5344CB8AC3E}">
        <p14:creationId xmlns:p14="http://schemas.microsoft.com/office/powerpoint/2010/main" val="3902029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8FF8-639F-476B-AF25-2998A87F6040}"/>
              </a:ext>
            </a:extLst>
          </p:cNvPr>
          <p:cNvSpPr>
            <a:spLocks noGrp="1"/>
          </p:cNvSpPr>
          <p:nvPr>
            <p:ph type="title"/>
          </p:nvPr>
        </p:nvSpPr>
        <p:spPr/>
        <p:txBody>
          <a:bodyPr/>
          <a:lstStyle/>
          <a:p>
            <a:r>
              <a:rPr lang="en-US" dirty="0"/>
              <a:t>Trends from LFI 2019 – Light and Health AND IoT</a:t>
            </a:r>
          </a:p>
        </p:txBody>
      </p:sp>
      <p:pic>
        <p:nvPicPr>
          <p:cNvPr id="4" name="Picture 3">
            <a:extLst>
              <a:ext uri="{FF2B5EF4-FFF2-40B4-BE49-F238E27FC236}">
                <a16:creationId xmlns:a16="http://schemas.microsoft.com/office/drawing/2014/main" id="{3AD90EEE-E7E2-444F-A0A6-C89040BB408E}"/>
              </a:ext>
            </a:extLst>
          </p:cNvPr>
          <p:cNvPicPr>
            <a:picLocks noChangeAspect="1"/>
          </p:cNvPicPr>
          <p:nvPr/>
        </p:nvPicPr>
        <p:blipFill>
          <a:blip r:embed="rId2"/>
          <a:stretch>
            <a:fillRect/>
          </a:stretch>
        </p:blipFill>
        <p:spPr>
          <a:xfrm>
            <a:off x="4914899" y="1466850"/>
            <a:ext cx="2362200" cy="1304925"/>
          </a:xfrm>
          <a:prstGeom prst="rect">
            <a:avLst/>
          </a:prstGeom>
        </p:spPr>
      </p:pic>
      <p:pic>
        <p:nvPicPr>
          <p:cNvPr id="5" name="Picture 4">
            <a:extLst>
              <a:ext uri="{FF2B5EF4-FFF2-40B4-BE49-F238E27FC236}">
                <a16:creationId xmlns:a16="http://schemas.microsoft.com/office/drawing/2014/main" id="{851AA6F2-3439-40BA-B73C-84BC50D1489D}"/>
              </a:ext>
            </a:extLst>
          </p:cNvPr>
          <p:cNvPicPr>
            <a:picLocks noChangeAspect="1"/>
          </p:cNvPicPr>
          <p:nvPr/>
        </p:nvPicPr>
        <p:blipFill>
          <a:blip r:embed="rId3"/>
          <a:stretch>
            <a:fillRect/>
          </a:stretch>
        </p:blipFill>
        <p:spPr>
          <a:xfrm>
            <a:off x="2490787" y="2771775"/>
            <a:ext cx="7210425" cy="1314450"/>
          </a:xfrm>
          <a:prstGeom prst="rect">
            <a:avLst/>
          </a:prstGeom>
        </p:spPr>
      </p:pic>
      <p:pic>
        <p:nvPicPr>
          <p:cNvPr id="4098" name="Picture 2" descr="Image result for lutron ketra">
            <a:extLst>
              <a:ext uri="{FF2B5EF4-FFF2-40B4-BE49-F238E27FC236}">
                <a16:creationId xmlns:a16="http://schemas.microsoft.com/office/drawing/2014/main" id="{DE5D1AC5-C5CF-4521-91E0-FA28AE6EF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086225"/>
            <a:ext cx="4241799" cy="2120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utron ketra">
            <a:extLst>
              <a:ext uri="{FF2B5EF4-FFF2-40B4-BE49-F238E27FC236}">
                <a16:creationId xmlns:a16="http://schemas.microsoft.com/office/drawing/2014/main" id="{7B9E5619-9D0A-40E2-B7AA-5ADDE0BBCF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5372100"/>
            <a:ext cx="22098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lutron buys limelight">
            <a:extLst>
              <a:ext uri="{FF2B5EF4-FFF2-40B4-BE49-F238E27FC236}">
                <a16:creationId xmlns:a16="http://schemas.microsoft.com/office/drawing/2014/main" id="{4F00A4C8-3048-495B-AE2B-F82B38E0FA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264"/>
          <a:stretch/>
        </p:blipFill>
        <p:spPr bwMode="auto">
          <a:xfrm>
            <a:off x="6451599" y="4086225"/>
            <a:ext cx="3997325" cy="21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7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F71D-6130-4D61-BE53-FB9077E7969F}"/>
              </a:ext>
            </a:extLst>
          </p:cNvPr>
          <p:cNvSpPr>
            <a:spLocks noGrp="1"/>
          </p:cNvSpPr>
          <p:nvPr>
            <p:ph type="title"/>
          </p:nvPr>
        </p:nvSpPr>
        <p:spPr/>
        <p:txBody>
          <a:bodyPr/>
          <a:lstStyle/>
          <a:p>
            <a:r>
              <a:rPr lang="en-US" dirty="0"/>
              <a:t>LFI Innovation Award Winners</a:t>
            </a:r>
          </a:p>
        </p:txBody>
      </p:sp>
      <p:grpSp>
        <p:nvGrpSpPr>
          <p:cNvPr id="3" name="Group 2">
            <a:extLst>
              <a:ext uri="{FF2B5EF4-FFF2-40B4-BE49-F238E27FC236}">
                <a16:creationId xmlns:a16="http://schemas.microsoft.com/office/drawing/2014/main" id="{9F9295FF-C50C-48F4-B271-545D4A4B96D5}"/>
              </a:ext>
            </a:extLst>
          </p:cNvPr>
          <p:cNvGrpSpPr/>
          <p:nvPr/>
        </p:nvGrpSpPr>
        <p:grpSpPr>
          <a:xfrm>
            <a:off x="3517106" y="900393"/>
            <a:ext cx="4446588" cy="5195607"/>
            <a:chOff x="2665945" y="2247787"/>
            <a:chExt cx="3457576" cy="3990413"/>
          </a:xfrm>
        </p:grpSpPr>
        <p:pic>
          <p:nvPicPr>
            <p:cNvPr id="4" name="Graphic 3" descr="Trophy">
              <a:extLst>
                <a:ext uri="{FF2B5EF4-FFF2-40B4-BE49-F238E27FC236}">
                  <a16:creationId xmlns:a16="http://schemas.microsoft.com/office/drawing/2014/main" id="{CE635B08-38A6-41D9-9546-F662DEDCD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5945" y="2247787"/>
              <a:ext cx="3457576" cy="3990413"/>
            </a:xfrm>
            <a:prstGeom prst="rect">
              <a:avLst/>
            </a:prstGeom>
          </p:spPr>
        </p:pic>
        <p:grpSp>
          <p:nvGrpSpPr>
            <p:cNvPr id="5" name="Group 4">
              <a:extLst>
                <a:ext uri="{FF2B5EF4-FFF2-40B4-BE49-F238E27FC236}">
                  <a16:creationId xmlns:a16="http://schemas.microsoft.com/office/drawing/2014/main" id="{C9AD45CB-823E-46A6-956A-F4D80EC5CF77}"/>
                </a:ext>
              </a:extLst>
            </p:cNvPr>
            <p:cNvGrpSpPr/>
            <p:nvPr/>
          </p:nvGrpSpPr>
          <p:grpSpPr>
            <a:xfrm>
              <a:off x="3609309" y="2603500"/>
              <a:ext cx="1591480" cy="1771048"/>
              <a:chOff x="3609309" y="2603500"/>
              <a:chExt cx="1591480" cy="1771048"/>
            </a:xfrm>
          </p:grpSpPr>
          <p:cxnSp>
            <p:nvCxnSpPr>
              <p:cNvPr id="6" name="Straight Connector 5">
                <a:extLst>
                  <a:ext uri="{FF2B5EF4-FFF2-40B4-BE49-F238E27FC236}">
                    <a16:creationId xmlns:a16="http://schemas.microsoft.com/office/drawing/2014/main" id="{75ABE75B-652F-420B-A311-807B471FFF0C}"/>
                  </a:ext>
                </a:extLst>
              </p:cNvPr>
              <p:cNvCxnSpPr>
                <a:cxnSpLocks/>
              </p:cNvCxnSpPr>
              <p:nvPr/>
            </p:nvCxnSpPr>
            <p:spPr>
              <a:xfrm flipV="1">
                <a:off x="3609309" y="2603500"/>
                <a:ext cx="1591480" cy="1127285"/>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3021DB-FCB5-4681-A053-141DBBD5CF79}"/>
                  </a:ext>
                </a:extLst>
              </p:cNvPr>
              <p:cNvCxnSpPr>
                <a:cxnSpLocks/>
              </p:cNvCxnSpPr>
              <p:nvPr/>
            </p:nvCxnSpPr>
            <p:spPr>
              <a:xfrm flipV="1">
                <a:off x="3934049" y="3429000"/>
                <a:ext cx="1266740" cy="94554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6B80E31-2215-4FD5-B3D0-1417FD8755A6}"/>
                  </a:ext>
                </a:extLst>
              </p:cNvPr>
              <p:cNvGrpSpPr/>
              <p:nvPr/>
            </p:nvGrpSpPr>
            <p:grpSpPr>
              <a:xfrm rot="19529767">
                <a:off x="3824479" y="3184912"/>
                <a:ext cx="1167359" cy="765316"/>
                <a:chOff x="472028" y="1178339"/>
                <a:chExt cx="1167359" cy="765316"/>
              </a:xfrm>
            </p:grpSpPr>
            <p:sp>
              <p:nvSpPr>
                <p:cNvPr id="9" name="TextBox 8">
                  <a:extLst>
                    <a:ext uri="{FF2B5EF4-FFF2-40B4-BE49-F238E27FC236}">
                      <a16:creationId xmlns:a16="http://schemas.microsoft.com/office/drawing/2014/main" id="{168B6D62-3D6F-4DEE-BD89-5FA1810D9D26}"/>
                    </a:ext>
                  </a:extLst>
                </p:cNvPr>
                <p:cNvSpPr txBox="1"/>
                <p:nvPr/>
              </p:nvSpPr>
              <p:spPr>
                <a:xfrm>
                  <a:off x="472028" y="1178339"/>
                  <a:ext cx="1125242" cy="584775"/>
                </a:xfrm>
                <a:prstGeom prst="rect">
                  <a:avLst/>
                </a:prstGeom>
                <a:noFill/>
              </p:spPr>
              <p:txBody>
                <a:bodyPr wrap="square" rtlCol="0">
                  <a:spAutoFit/>
                </a:bodyPr>
                <a:lstStyle/>
                <a:p>
                  <a:pPr algn="ctr">
                    <a:buNone/>
                  </a:pPr>
                  <a:r>
                    <a:rPr lang="en-US" sz="3200" b="1" dirty="0">
                      <a:solidFill>
                        <a:schemeClr val="accent6">
                          <a:lumMod val="50000"/>
                        </a:schemeClr>
                      </a:solidFill>
                      <a:latin typeface="Bell MT" panose="02020503060305020303" pitchFamily="18" charset="0"/>
                    </a:rPr>
                    <a:t>LFI</a:t>
                  </a:r>
                </a:p>
              </p:txBody>
            </p:sp>
            <p:sp>
              <p:nvSpPr>
                <p:cNvPr id="10" name="TextBox 9">
                  <a:extLst>
                    <a:ext uri="{FF2B5EF4-FFF2-40B4-BE49-F238E27FC236}">
                      <a16:creationId xmlns:a16="http://schemas.microsoft.com/office/drawing/2014/main" id="{507A239F-C639-45BE-B766-E66F0B04B103}"/>
                    </a:ext>
                  </a:extLst>
                </p:cNvPr>
                <p:cNvSpPr txBox="1"/>
                <p:nvPr/>
              </p:nvSpPr>
              <p:spPr>
                <a:xfrm>
                  <a:off x="514145" y="1541803"/>
                  <a:ext cx="1125242" cy="401852"/>
                </a:xfrm>
                <a:prstGeom prst="rect">
                  <a:avLst/>
                </a:prstGeom>
                <a:noFill/>
              </p:spPr>
              <p:txBody>
                <a:bodyPr wrap="square" rtlCol="0">
                  <a:spAutoFit/>
                </a:bodyPr>
                <a:lstStyle/>
                <a:p>
                  <a:pPr algn="ctr">
                    <a:buNone/>
                  </a:pPr>
                  <a:r>
                    <a:rPr lang="en-US" sz="2800" b="1" dirty="0">
                      <a:solidFill>
                        <a:schemeClr val="accent6">
                          <a:lumMod val="50000"/>
                        </a:schemeClr>
                      </a:solidFill>
                      <a:latin typeface="Bell MT" panose="02020503060305020303" pitchFamily="18" charset="0"/>
                    </a:rPr>
                    <a:t>2019</a:t>
                  </a:r>
                </a:p>
              </p:txBody>
            </p:sp>
          </p:grpSp>
        </p:grpSp>
      </p:grpSp>
    </p:spTree>
    <p:extLst>
      <p:ext uri="{BB962C8B-B14F-4D97-AF65-F5344CB8AC3E}">
        <p14:creationId xmlns:p14="http://schemas.microsoft.com/office/powerpoint/2010/main" val="1731998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3E532-0033-4976-A421-6C2D6BCF5EEF}"/>
              </a:ext>
            </a:extLst>
          </p:cNvPr>
          <p:cNvSpPr>
            <a:spLocks noGrp="1"/>
          </p:cNvSpPr>
          <p:nvPr>
            <p:ph type="title"/>
          </p:nvPr>
        </p:nvSpPr>
        <p:spPr/>
        <p:txBody>
          <a:bodyPr/>
          <a:lstStyle/>
          <a:p>
            <a:r>
              <a:rPr lang="en-US" b="1" dirty="0"/>
              <a:t>Most Innovative Product </a:t>
            </a:r>
          </a:p>
        </p:txBody>
      </p:sp>
      <p:pic>
        <p:nvPicPr>
          <p:cNvPr id="3" name="Picture 2">
            <a:extLst>
              <a:ext uri="{FF2B5EF4-FFF2-40B4-BE49-F238E27FC236}">
                <a16:creationId xmlns:a16="http://schemas.microsoft.com/office/drawing/2014/main" id="{709CD3EC-25BA-485D-BA2E-C664863219F0}"/>
              </a:ext>
            </a:extLst>
          </p:cNvPr>
          <p:cNvPicPr>
            <a:picLocks noChangeAspect="1"/>
          </p:cNvPicPr>
          <p:nvPr/>
        </p:nvPicPr>
        <p:blipFill>
          <a:blip r:embed="rId2"/>
          <a:stretch>
            <a:fillRect/>
          </a:stretch>
        </p:blipFill>
        <p:spPr>
          <a:xfrm>
            <a:off x="7159216" y="1086415"/>
            <a:ext cx="4880384" cy="4685169"/>
          </a:xfrm>
          <a:prstGeom prst="rect">
            <a:avLst/>
          </a:prstGeom>
        </p:spPr>
      </p:pic>
      <p:sp>
        <p:nvSpPr>
          <p:cNvPr id="4" name="Rectangle 3">
            <a:extLst>
              <a:ext uri="{FF2B5EF4-FFF2-40B4-BE49-F238E27FC236}">
                <a16:creationId xmlns:a16="http://schemas.microsoft.com/office/drawing/2014/main" id="{A80BDC73-E8CE-425A-BB3D-8872A67D5F05}"/>
              </a:ext>
            </a:extLst>
          </p:cNvPr>
          <p:cNvSpPr/>
          <p:nvPr/>
        </p:nvSpPr>
        <p:spPr>
          <a:xfrm>
            <a:off x="101600" y="1334631"/>
            <a:ext cx="6680200" cy="3170099"/>
          </a:xfrm>
          <a:prstGeom prst="rect">
            <a:avLst/>
          </a:prstGeom>
        </p:spPr>
        <p:txBody>
          <a:bodyPr wrap="square">
            <a:spAutoFit/>
          </a:bodyPr>
          <a:lstStyle/>
          <a:p>
            <a:pPr>
              <a:buNone/>
            </a:pPr>
            <a:r>
              <a:rPr lang="en-US" sz="2000" b="1" dirty="0"/>
              <a:t>Lore</a:t>
            </a:r>
            <a:r>
              <a:rPr lang="en-US" sz="2000" dirty="0"/>
              <a:t> is a fully adaptable luminaire family that features our newest optic &amp; driver technology, engineered for precise beam performance and dimming. Every fixture in the Lore family includes power, light, optic, wireless, &amp; battery backup building blocks, which means Lore provides consistent, predictable, performance from fixture to fixture across all fixture types. Lore also debuts </a:t>
            </a:r>
            <a:r>
              <a:rPr lang="en-US" sz="2000" dirty="0" err="1"/>
              <a:t>EcoSense’s</a:t>
            </a:r>
            <a:r>
              <a:rPr lang="en-US" sz="2000" dirty="0"/>
              <a:t> latest ‘Lingo’ digital platform architecture and Auto Sensing Protocol Technology, which makes Lore extremely flexible today &amp; adaptable tomorrow. </a:t>
            </a:r>
          </a:p>
        </p:txBody>
      </p:sp>
      <p:pic>
        <p:nvPicPr>
          <p:cNvPr id="6" name="Picture 5" descr="A close up of a logo&#10;&#10;Description automatically generated">
            <a:extLst>
              <a:ext uri="{FF2B5EF4-FFF2-40B4-BE49-F238E27FC236}">
                <a16:creationId xmlns:a16="http://schemas.microsoft.com/office/drawing/2014/main" id="{06A5619E-D571-4E2E-A35D-6CC786F9D457}"/>
              </a:ext>
            </a:extLst>
          </p:cNvPr>
          <p:cNvPicPr>
            <a:picLocks noChangeAspect="1"/>
          </p:cNvPicPr>
          <p:nvPr/>
        </p:nvPicPr>
        <p:blipFill rotWithShape="1">
          <a:blip r:embed="rId3">
            <a:extLst>
              <a:ext uri="{28A0092B-C50C-407E-A947-70E740481C1C}">
                <a14:useLocalDpi xmlns:a14="http://schemas.microsoft.com/office/drawing/2010/main" val="0"/>
              </a:ext>
            </a:extLst>
          </a:blip>
          <a:srcRect t="25640" b="23077"/>
          <a:stretch/>
        </p:blipFill>
        <p:spPr>
          <a:xfrm>
            <a:off x="381000" y="5867400"/>
            <a:ext cx="3238500" cy="762000"/>
          </a:xfrm>
          <a:prstGeom prst="rect">
            <a:avLst/>
          </a:prstGeom>
          <a:solidFill>
            <a:schemeClr val="accent2"/>
          </a:solidFill>
          <a:ln>
            <a:solidFill>
              <a:schemeClr val="accent1"/>
            </a:solidFill>
          </a:ln>
        </p:spPr>
      </p:pic>
      <p:pic>
        <p:nvPicPr>
          <p:cNvPr id="8" name="Picture 7">
            <a:extLst>
              <a:ext uri="{FF2B5EF4-FFF2-40B4-BE49-F238E27FC236}">
                <a16:creationId xmlns:a16="http://schemas.microsoft.com/office/drawing/2014/main" id="{A42F2A33-BE38-4CE1-93C8-653FA6830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spTree>
    <p:extLst>
      <p:ext uri="{BB962C8B-B14F-4D97-AF65-F5344CB8AC3E}">
        <p14:creationId xmlns:p14="http://schemas.microsoft.com/office/powerpoint/2010/main" val="15906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15B4-B887-4B71-B41F-F22BD7FBBFA6}"/>
              </a:ext>
            </a:extLst>
          </p:cNvPr>
          <p:cNvSpPr>
            <a:spLocks noGrp="1"/>
          </p:cNvSpPr>
          <p:nvPr>
            <p:ph type="title"/>
          </p:nvPr>
        </p:nvSpPr>
        <p:spPr/>
        <p:txBody>
          <a:bodyPr/>
          <a:lstStyle/>
          <a:p>
            <a:r>
              <a:rPr lang="en-US" dirty="0"/>
              <a:t>2019 LightFair International Post-Game Show</a:t>
            </a:r>
          </a:p>
        </p:txBody>
      </p:sp>
      <p:sp>
        <p:nvSpPr>
          <p:cNvPr id="3" name="Text Placeholder 2">
            <a:extLst>
              <a:ext uri="{FF2B5EF4-FFF2-40B4-BE49-F238E27FC236}">
                <a16:creationId xmlns:a16="http://schemas.microsoft.com/office/drawing/2014/main" id="{ADA7BB1C-2482-42CD-9816-21C0BB8E7ED7}"/>
              </a:ext>
            </a:extLst>
          </p:cNvPr>
          <p:cNvSpPr>
            <a:spLocks noGrp="1"/>
          </p:cNvSpPr>
          <p:nvPr>
            <p:ph type="body" sz="quarter" idx="10"/>
          </p:nvPr>
        </p:nvSpPr>
        <p:spPr>
          <a:xfrm>
            <a:off x="762000" y="1528863"/>
            <a:ext cx="4572000" cy="4572000"/>
          </a:xfrm>
        </p:spPr>
        <p:txBody>
          <a:bodyPr/>
          <a:lstStyle/>
          <a:p>
            <a:r>
              <a:rPr lang="en-US" dirty="0"/>
              <a:t>Welcome</a:t>
            </a:r>
          </a:p>
          <a:p>
            <a:r>
              <a:rPr lang="en-US" dirty="0"/>
              <a:t>Courses Offered</a:t>
            </a:r>
          </a:p>
          <a:p>
            <a:r>
              <a:rPr lang="en-US" dirty="0"/>
              <a:t>Lab’s NLC 2-day Workshop</a:t>
            </a:r>
          </a:p>
          <a:p>
            <a:r>
              <a:rPr lang="en-US" dirty="0"/>
              <a:t>Trends from LFI</a:t>
            </a:r>
          </a:p>
          <a:p>
            <a:r>
              <a:rPr lang="en-US" dirty="0"/>
              <a:t>Innovation Awards</a:t>
            </a:r>
          </a:p>
          <a:p>
            <a:r>
              <a:rPr lang="en-US" dirty="0"/>
              <a:t>Industry engagement</a:t>
            </a:r>
          </a:p>
          <a:p>
            <a:r>
              <a:rPr lang="en-US" dirty="0"/>
              <a:t>Staff’s Favorites</a:t>
            </a:r>
          </a:p>
          <a:p>
            <a:endParaRPr lang="en-US" dirty="0"/>
          </a:p>
        </p:txBody>
      </p:sp>
      <p:sp>
        <p:nvSpPr>
          <p:cNvPr id="4" name="Rectangle 3">
            <a:extLst>
              <a:ext uri="{FF2B5EF4-FFF2-40B4-BE49-F238E27FC236}">
                <a16:creationId xmlns:a16="http://schemas.microsoft.com/office/drawing/2014/main" id="{45DCC4BD-7194-4BD5-8964-673F849B0CB8}"/>
              </a:ext>
            </a:extLst>
          </p:cNvPr>
          <p:cNvSpPr/>
          <p:nvPr/>
        </p:nvSpPr>
        <p:spPr>
          <a:xfrm>
            <a:off x="35535" y="6074282"/>
            <a:ext cx="8771125" cy="523220"/>
          </a:xfrm>
          <a:prstGeom prst="rect">
            <a:avLst/>
          </a:prstGeom>
        </p:spPr>
        <p:txBody>
          <a:bodyPr wrap="square">
            <a:spAutoFit/>
          </a:bodyPr>
          <a:lstStyle/>
          <a:p>
            <a:pPr algn="ctr">
              <a:buNone/>
            </a:pPr>
            <a:r>
              <a:rPr lang="en-US" sz="1400" i="1" dirty="0">
                <a:solidFill>
                  <a:srgbClr val="FF0000"/>
                </a:solidFill>
              </a:rPr>
              <a:t>The Lighting Design Lab does not recommend or endorse any specific product or brand and any reference to products or brands is purely for demonstrative purposes</a:t>
            </a:r>
          </a:p>
        </p:txBody>
      </p:sp>
      <p:pic>
        <p:nvPicPr>
          <p:cNvPr id="1026" name="Picture 2" descr="Image result for lightfair 2019">
            <a:extLst>
              <a:ext uri="{FF2B5EF4-FFF2-40B4-BE49-F238E27FC236}">
                <a16:creationId xmlns:a16="http://schemas.microsoft.com/office/drawing/2014/main" id="{DBECEA4F-7D66-4D93-B679-D73CCFC90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980354"/>
            <a:ext cx="2601370" cy="481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355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462F-7C11-4728-A060-467629D85B62}"/>
              </a:ext>
            </a:extLst>
          </p:cNvPr>
          <p:cNvSpPr>
            <a:spLocks noGrp="1"/>
          </p:cNvSpPr>
          <p:nvPr>
            <p:ph type="title"/>
          </p:nvPr>
        </p:nvSpPr>
        <p:spPr/>
        <p:txBody>
          <a:bodyPr/>
          <a:lstStyle/>
          <a:p>
            <a:r>
              <a:rPr lang="en-US" b="1" dirty="0"/>
              <a:t>Design Excellence </a:t>
            </a:r>
          </a:p>
        </p:txBody>
      </p:sp>
      <p:pic>
        <p:nvPicPr>
          <p:cNvPr id="3" name="Picture 2">
            <a:extLst>
              <a:ext uri="{FF2B5EF4-FFF2-40B4-BE49-F238E27FC236}">
                <a16:creationId xmlns:a16="http://schemas.microsoft.com/office/drawing/2014/main" id="{8C30CF96-9F04-40D5-9DB5-B5EBEE6E6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pic>
        <p:nvPicPr>
          <p:cNvPr id="5" name="Picture 4">
            <a:extLst>
              <a:ext uri="{FF2B5EF4-FFF2-40B4-BE49-F238E27FC236}">
                <a16:creationId xmlns:a16="http://schemas.microsoft.com/office/drawing/2014/main" id="{675A584C-9B18-4D57-BD41-70902BF31D75}"/>
              </a:ext>
            </a:extLst>
          </p:cNvPr>
          <p:cNvPicPr>
            <a:picLocks noChangeAspect="1"/>
          </p:cNvPicPr>
          <p:nvPr/>
        </p:nvPicPr>
        <p:blipFill rotWithShape="1">
          <a:blip r:embed="rId3">
            <a:extLst>
              <a:ext uri="{28A0092B-C50C-407E-A947-70E740481C1C}">
                <a14:useLocalDpi xmlns:a14="http://schemas.microsoft.com/office/drawing/2010/main" val="0"/>
              </a:ext>
            </a:extLst>
          </a:blip>
          <a:srcRect b="41111"/>
          <a:stretch/>
        </p:blipFill>
        <p:spPr>
          <a:xfrm>
            <a:off x="1028700" y="1104714"/>
            <a:ext cx="10134600" cy="3086286"/>
          </a:xfrm>
          <a:prstGeom prst="rect">
            <a:avLst/>
          </a:prstGeom>
          <a:ln>
            <a:solidFill>
              <a:schemeClr val="accent1"/>
            </a:solidFill>
          </a:ln>
        </p:spPr>
      </p:pic>
      <p:sp>
        <p:nvSpPr>
          <p:cNvPr id="6" name="Rectangle 5">
            <a:extLst>
              <a:ext uri="{FF2B5EF4-FFF2-40B4-BE49-F238E27FC236}">
                <a16:creationId xmlns:a16="http://schemas.microsoft.com/office/drawing/2014/main" id="{C50F047D-553E-4CE9-B11F-D43548CBDCF8}"/>
              </a:ext>
            </a:extLst>
          </p:cNvPr>
          <p:cNvSpPr/>
          <p:nvPr/>
        </p:nvSpPr>
        <p:spPr>
          <a:xfrm>
            <a:off x="228600" y="4191000"/>
            <a:ext cx="11658600" cy="1938992"/>
          </a:xfrm>
          <a:prstGeom prst="rect">
            <a:avLst/>
          </a:prstGeom>
        </p:spPr>
        <p:txBody>
          <a:bodyPr wrap="square">
            <a:spAutoFit/>
          </a:bodyPr>
          <a:lstStyle/>
          <a:p>
            <a:pPr>
              <a:buNone/>
            </a:pPr>
            <a:r>
              <a:rPr lang="en-US" sz="2000" b="1" dirty="0"/>
              <a:t>Renna</a:t>
            </a:r>
            <a:r>
              <a:rPr lang="en-US" sz="2000" dirty="0"/>
              <a:t> has a simplicity of form provides compatibility with modern architecture, especially open and deconstructed ceilings. The 4” housing width and minimal 1/4” lightguide bezel supports a balance of visual comfort with a minimalist physical presence. Lightguide technology supports a low-profile 1” tall form while producing a uniform spread of luminance for both a glare-controlled downlight distribution and a concealed source asymmetric wall wash. Linear injection molded optics produce a performance indirect distribution for maximal </a:t>
            </a:r>
            <a:r>
              <a:rPr lang="en-US" sz="2000" dirty="0" err="1"/>
              <a:t>uplight</a:t>
            </a:r>
            <a:r>
              <a:rPr lang="en-US" sz="2000" dirty="0"/>
              <a:t> coverage, creating even illumination throughout the space.</a:t>
            </a:r>
          </a:p>
        </p:txBody>
      </p:sp>
      <p:pic>
        <p:nvPicPr>
          <p:cNvPr id="8" name="Picture 7">
            <a:extLst>
              <a:ext uri="{FF2B5EF4-FFF2-40B4-BE49-F238E27FC236}">
                <a16:creationId xmlns:a16="http://schemas.microsoft.com/office/drawing/2014/main" id="{5E91C3AB-F937-4AEB-B6AB-84295F00D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61" y="6336359"/>
            <a:ext cx="2610463" cy="370689"/>
          </a:xfrm>
          <a:prstGeom prst="rect">
            <a:avLst/>
          </a:prstGeom>
        </p:spPr>
      </p:pic>
      <p:pic>
        <p:nvPicPr>
          <p:cNvPr id="9" name="Picture 8">
            <a:extLst>
              <a:ext uri="{FF2B5EF4-FFF2-40B4-BE49-F238E27FC236}">
                <a16:creationId xmlns:a16="http://schemas.microsoft.com/office/drawing/2014/main" id="{99197E68-D3B7-4329-9948-0AB6857DE842}"/>
              </a:ext>
            </a:extLst>
          </p:cNvPr>
          <p:cNvPicPr>
            <a:picLocks noChangeAspect="1"/>
          </p:cNvPicPr>
          <p:nvPr/>
        </p:nvPicPr>
        <p:blipFill>
          <a:blip r:embed="rId5"/>
          <a:stretch>
            <a:fillRect/>
          </a:stretch>
        </p:blipFill>
        <p:spPr>
          <a:xfrm>
            <a:off x="3124200" y="6248400"/>
            <a:ext cx="1219200" cy="546608"/>
          </a:xfrm>
          <a:prstGeom prst="rect">
            <a:avLst/>
          </a:prstGeom>
        </p:spPr>
      </p:pic>
    </p:spTree>
    <p:extLst>
      <p:ext uri="{BB962C8B-B14F-4D97-AF65-F5344CB8AC3E}">
        <p14:creationId xmlns:p14="http://schemas.microsoft.com/office/powerpoint/2010/main" val="2254142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5640-D2A7-4215-968C-AE8105FAC8DB}"/>
              </a:ext>
            </a:extLst>
          </p:cNvPr>
          <p:cNvSpPr>
            <a:spLocks noGrp="1"/>
          </p:cNvSpPr>
          <p:nvPr>
            <p:ph type="title"/>
          </p:nvPr>
        </p:nvSpPr>
        <p:spPr/>
        <p:txBody>
          <a:bodyPr/>
          <a:lstStyle/>
          <a:p>
            <a:r>
              <a:rPr lang="en-US" b="1" dirty="0"/>
              <a:t>Judges Citation</a:t>
            </a:r>
          </a:p>
        </p:txBody>
      </p:sp>
      <p:pic>
        <p:nvPicPr>
          <p:cNvPr id="3" name="Picture 2">
            <a:extLst>
              <a:ext uri="{FF2B5EF4-FFF2-40B4-BE49-F238E27FC236}">
                <a16:creationId xmlns:a16="http://schemas.microsoft.com/office/drawing/2014/main" id="{DB17DAD0-F968-4098-A040-76823B488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pic>
        <p:nvPicPr>
          <p:cNvPr id="4" name="Picture 3">
            <a:extLst>
              <a:ext uri="{FF2B5EF4-FFF2-40B4-BE49-F238E27FC236}">
                <a16:creationId xmlns:a16="http://schemas.microsoft.com/office/drawing/2014/main" id="{527FDE15-CD36-4B24-9CD3-377D6863BF39}"/>
              </a:ext>
            </a:extLst>
          </p:cNvPr>
          <p:cNvPicPr>
            <a:picLocks noChangeAspect="1"/>
          </p:cNvPicPr>
          <p:nvPr/>
        </p:nvPicPr>
        <p:blipFill>
          <a:blip r:embed="rId3"/>
          <a:stretch>
            <a:fillRect/>
          </a:stretch>
        </p:blipFill>
        <p:spPr>
          <a:xfrm>
            <a:off x="6278880" y="1129553"/>
            <a:ext cx="5836920" cy="4864100"/>
          </a:xfrm>
          <a:prstGeom prst="rect">
            <a:avLst/>
          </a:prstGeom>
        </p:spPr>
      </p:pic>
      <p:sp>
        <p:nvSpPr>
          <p:cNvPr id="5" name="Rectangle 4">
            <a:extLst>
              <a:ext uri="{FF2B5EF4-FFF2-40B4-BE49-F238E27FC236}">
                <a16:creationId xmlns:a16="http://schemas.microsoft.com/office/drawing/2014/main" id="{52B72664-8F0C-4B04-8632-799A9C418271}"/>
              </a:ext>
            </a:extLst>
          </p:cNvPr>
          <p:cNvSpPr/>
          <p:nvPr/>
        </p:nvSpPr>
        <p:spPr>
          <a:xfrm>
            <a:off x="609600" y="1219200"/>
            <a:ext cx="4953000" cy="3970318"/>
          </a:xfrm>
          <a:prstGeom prst="rect">
            <a:avLst/>
          </a:prstGeom>
        </p:spPr>
        <p:txBody>
          <a:bodyPr wrap="square">
            <a:spAutoFit/>
          </a:bodyPr>
          <a:lstStyle/>
          <a:p>
            <a:pPr>
              <a:buNone/>
            </a:pPr>
            <a:r>
              <a:rPr lang="en-US" sz="2000" dirty="0"/>
              <a:t>Nichia’s </a:t>
            </a:r>
            <a:r>
              <a:rPr lang="en-US" sz="2000" b="1" dirty="0"/>
              <a:t>Color Tunable COB </a:t>
            </a:r>
            <a:r>
              <a:rPr lang="en-US" sz="2000" dirty="0"/>
              <a:t>series is ideal for many applications, such as commercial, retail spot lights and residential downlights. </a:t>
            </a:r>
          </a:p>
          <a:p>
            <a:pPr marL="342900" indent="-342900"/>
            <a:r>
              <a:rPr lang="en-US" sz="2000" dirty="0"/>
              <a:t>Retail stores can change the light color based on their display or objects in it. </a:t>
            </a:r>
          </a:p>
          <a:p>
            <a:pPr marL="342900" indent="-342900"/>
            <a:r>
              <a:rPr lang="en-US" sz="2000" dirty="0"/>
              <a:t>Families will be able to change the color temperature of their home to best suit their natural biological rhythms. </a:t>
            </a:r>
          </a:p>
          <a:p>
            <a:pPr>
              <a:buNone/>
            </a:pPr>
            <a:r>
              <a:rPr lang="en-US" sz="2000" dirty="0"/>
              <a:t>Nichia’s color tunable COB expands the market potential for future lighting fixtures and environments. </a:t>
            </a:r>
          </a:p>
        </p:txBody>
      </p:sp>
      <p:pic>
        <p:nvPicPr>
          <p:cNvPr id="7" name="Picture 6" descr="A picture containing object, clock&#10;&#10;Description automatically generated">
            <a:extLst>
              <a:ext uri="{FF2B5EF4-FFF2-40B4-BE49-F238E27FC236}">
                <a16:creationId xmlns:a16="http://schemas.microsoft.com/office/drawing/2014/main" id="{94D2C6B0-5E7F-4FC4-BDE0-2E7DB0907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990" y="5954315"/>
            <a:ext cx="2908610" cy="645348"/>
          </a:xfrm>
          <a:prstGeom prst="rect">
            <a:avLst/>
          </a:prstGeom>
        </p:spPr>
      </p:pic>
    </p:spTree>
    <p:extLst>
      <p:ext uri="{BB962C8B-B14F-4D97-AF65-F5344CB8AC3E}">
        <p14:creationId xmlns:p14="http://schemas.microsoft.com/office/powerpoint/2010/main" val="1581045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927C-0E52-43A7-9678-ACC3152E0D80}"/>
              </a:ext>
            </a:extLst>
          </p:cNvPr>
          <p:cNvSpPr>
            <a:spLocks noGrp="1"/>
          </p:cNvSpPr>
          <p:nvPr>
            <p:ph type="title"/>
          </p:nvPr>
        </p:nvSpPr>
        <p:spPr/>
        <p:txBody>
          <a:bodyPr/>
          <a:lstStyle/>
          <a:p>
            <a:r>
              <a:rPr lang="en-US" b="1" dirty="0"/>
              <a:t>Judges Citation</a:t>
            </a:r>
          </a:p>
        </p:txBody>
      </p:sp>
      <p:pic>
        <p:nvPicPr>
          <p:cNvPr id="3" name="Picture 2">
            <a:extLst>
              <a:ext uri="{FF2B5EF4-FFF2-40B4-BE49-F238E27FC236}">
                <a16:creationId xmlns:a16="http://schemas.microsoft.com/office/drawing/2014/main" id="{56C99669-5632-4F07-9EB9-46C43AD4B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pic>
        <p:nvPicPr>
          <p:cNvPr id="5" name="Picture 4" descr="A close up of a logo&#10;&#10;Description automatically generated">
            <a:extLst>
              <a:ext uri="{FF2B5EF4-FFF2-40B4-BE49-F238E27FC236}">
                <a16:creationId xmlns:a16="http://schemas.microsoft.com/office/drawing/2014/main" id="{BEABE13B-28AD-4649-90C3-EF3A4977F9F5}"/>
              </a:ext>
            </a:extLst>
          </p:cNvPr>
          <p:cNvPicPr>
            <a:picLocks noChangeAspect="1"/>
          </p:cNvPicPr>
          <p:nvPr/>
        </p:nvPicPr>
        <p:blipFill rotWithShape="1">
          <a:blip r:embed="rId3">
            <a:extLst>
              <a:ext uri="{28A0092B-C50C-407E-A947-70E740481C1C}">
                <a14:useLocalDpi xmlns:a14="http://schemas.microsoft.com/office/drawing/2010/main" val="0"/>
              </a:ext>
            </a:extLst>
          </a:blip>
          <a:srcRect l="22592" t="10000" r="21852" b="10000"/>
          <a:stretch/>
        </p:blipFill>
        <p:spPr>
          <a:xfrm>
            <a:off x="6934200" y="1371600"/>
            <a:ext cx="4724400" cy="4535424"/>
          </a:xfrm>
          <a:prstGeom prst="rect">
            <a:avLst/>
          </a:prstGeom>
        </p:spPr>
      </p:pic>
      <p:sp>
        <p:nvSpPr>
          <p:cNvPr id="6" name="Rectangle 5">
            <a:extLst>
              <a:ext uri="{FF2B5EF4-FFF2-40B4-BE49-F238E27FC236}">
                <a16:creationId xmlns:a16="http://schemas.microsoft.com/office/drawing/2014/main" id="{93C6DD69-498A-4DCD-BC76-CE718B718CBE}"/>
              </a:ext>
            </a:extLst>
          </p:cNvPr>
          <p:cNvSpPr/>
          <p:nvPr/>
        </p:nvSpPr>
        <p:spPr>
          <a:xfrm>
            <a:off x="635000" y="1438004"/>
            <a:ext cx="5105400" cy="3785652"/>
          </a:xfrm>
          <a:prstGeom prst="rect">
            <a:avLst/>
          </a:prstGeom>
        </p:spPr>
        <p:txBody>
          <a:bodyPr wrap="square">
            <a:spAutoFit/>
          </a:bodyPr>
          <a:lstStyle/>
          <a:p>
            <a:pPr>
              <a:buNone/>
            </a:pPr>
            <a:r>
              <a:rPr lang="en-US" sz="2000" dirty="0"/>
              <a:t>The </a:t>
            </a:r>
            <a:r>
              <a:rPr lang="en-US" sz="2000" b="1" dirty="0"/>
              <a:t>E-series</a:t>
            </a:r>
            <a:r>
              <a:rPr lang="en-US" sz="2000" dirty="0"/>
              <a:t>, achieves the industry-highest COB light efficacy of 140lm/W and the best color mixing. Unlike conventional methods, the E-series uses white and blue CSP chips and phosphor dispensing to improve light efficacy and color mixing by eliminating any interference between red and green phosphors. The white CSP chip emits high-efficiency warm white, while light emitted from the blue chip supplies cool white by passing through a dispensed phosphor. </a:t>
            </a:r>
          </a:p>
        </p:txBody>
      </p:sp>
      <p:pic>
        <p:nvPicPr>
          <p:cNvPr id="8" name="Picture 7" descr="A picture containing clipart&#10;&#10;Description automatically generated">
            <a:extLst>
              <a:ext uri="{FF2B5EF4-FFF2-40B4-BE49-F238E27FC236}">
                <a16:creationId xmlns:a16="http://schemas.microsoft.com/office/drawing/2014/main" id="{80E34195-515D-4B23-A113-631CF9D539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990"/>
          <a:stretch/>
        </p:blipFill>
        <p:spPr>
          <a:xfrm>
            <a:off x="228600" y="5908952"/>
            <a:ext cx="3657600" cy="720447"/>
          </a:xfrm>
          <a:prstGeom prst="rect">
            <a:avLst/>
          </a:prstGeom>
        </p:spPr>
      </p:pic>
    </p:spTree>
    <p:extLst>
      <p:ext uri="{BB962C8B-B14F-4D97-AF65-F5344CB8AC3E}">
        <p14:creationId xmlns:p14="http://schemas.microsoft.com/office/powerpoint/2010/main" val="1131699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FEB88E-416A-4A50-8983-C3230F245DDB}"/>
              </a:ext>
            </a:extLst>
          </p:cNvPr>
          <p:cNvSpPr/>
          <p:nvPr/>
        </p:nvSpPr>
        <p:spPr>
          <a:xfrm>
            <a:off x="190500" y="228600"/>
            <a:ext cx="11811000" cy="5977021"/>
          </a:xfrm>
          <a:prstGeom prst="rect">
            <a:avLst/>
          </a:prstGeom>
        </p:spPr>
        <p:txBody>
          <a:bodyPr wrap="square">
            <a:spAutoFit/>
          </a:bodyPr>
          <a:lstStyle/>
          <a:p>
            <a:pPr>
              <a:buNone/>
            </a:pPr>
            <a:r>
              <a:rPr lang="en-US" sz="4000" b="1" dirty="0"/>
              <a:t>It’s time for a new light source. </a:t>
            </a:r>
            <a:r>
              <a:rPr lang="en-US" sz="3600" b="1" dirty="0"/>
              <a:t>A new approach that lays the groundwork for making brighter illumination possible. </a:t>
            </a:r>
          </a:p>
          <a:p>
            <a:pPr>
              <a:buNone/>
            </a:pPr>
            <a:r>
              <a:rPr lang="en-US" b="1" dirty="0"/>
              <a:t>LED has revolutionized the lighting industry, but fails to provide high luminance, directional lighting. </a:t>
            </a:r>
          </a:p>
          <a:p>
            <a:pPr>
              <a:buNone/>
            </a:pPr>
            <a:endParaRPr lang="en-US" b="1" dirty="0"/>
          </a:p>
          <a:p>
            <a:pPr>
              <a:buNone/>
            </a:pPr>
            <a:endParaRPr lang="en-US" b="1" dirty="0"/>
          </a:p>
          <a:p>
            <a:pPr>
              <a:buNone/>
            </a:pPr>
            <a:endParaRPr lang="en-US" b="1" dirty="0"/>
          </a:p>
          <a:p>
            <a:pPr>
              <a:buNone/>
            </a:pPr>
            <a:endParaRPr lang="en-US" b="1" dirty="0"/>
          </a:p>
          <a:p>
            <a:pPr>
              <a:buNone/>
            </a:pPr>
            <a:endParaRPr lang="en-US" b="1" dirty="0"/>
          </a:p>
          <a:p>
            <a:pPr>
              <a:buNone/>
            </a:pPr>
            <a:r>
              <a:rPr lang="en-US" b="1" dirty="0" err="1"/>
              <a:t>LaserLight</a:t>
            </a:r>
            <a:r>
              <a:rPr lang="en-US" b="1" dirty="0"/>
              <a:t> is the solution with a seismic shift in the very definition of brightness.</a:t>
            </a:r>
            <a:endParaRPr lang="en-US" dirty="0"/>
          </a:p>
        </p:txBody>
      </p:sp>
      <p:pic>
        <p:nvPicPr>
          <p:cNvPr id="4" name="Picture 3">
            <a:extLst>
              <a:ext uri="{FF2B5EF4-FFF2-40B4-BE49-F238E27FC236}">
                <a16:creationId xmlns:a16="http://schemas.microsoft.com/office/drawing/2014/main" id="{C4D21CF2-0B6D-4453-801B-B1A1674E8DFE}"/>
              </a:ext>
            </a:extLst>
          </p:cNvPr>
          <p:cNvPicPr>
            <a:picLocks noChangeAspect="1"/>
          </p:cNvPicPr>
          <p:nvPr/>
        </p:nvPicPr>
        <p:blipFill>
          <a:blip r:embed="rId2"/>
          <a:stretch>
            <a:fillRect/>
          </a:stretch>
        </p:blipFill>
        <p:spPr>
          <a:xfrm>
            <a:off x="1447800" y="3048000"/>
            <a:ext cx="8458200" cy="1862212"/>
          </a:xfrm>
          <a:prstGeom prst="rect">
            <a:avLst/>
          </a:prstGeom>
          <a:ln>
            <a:solidFill>
              <a:schemeClr val="accent1"/>
            </a:solidFill>
          </a:ln>
        </p:spPr>
      </p:pic>
      <p:pic>
        <p:nvPicPr>
          <p:cNvPr id="6" name="Picture 5">
            <a:extLst>
              <a:ext uri="{FF2B5EF4-FFF2-40B4-BE49-F238E27FC236}">
                <a16:creationId xmlns:a16="http://schemas.microsoft.com/office/drawing/2014/main" id="{B8CF244F-20E5-4A3B-BE37-B5CC31708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164510"/>
            <a:ext cx="1752634" cy="616927"/>
          </a:xfrm>
          <a:prstGeom prst="rect">
            <a:avLst/>
          </a:prstGeom>
        </p:spPr>
      </p:pic>
    </p:spTree>
    <p:extLst>
      <p:ext uri="{BB962C8B-B14F-4D97-AF65-F5344CB8AC3E}">
        <p14:creationId xmlns:p14="http://schemas.microsoft.com/office/powerpoint/2010/main" val="1661996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CC8F-2557-4220-830D-24D3F03FEE35}"/>
              </a:ext>
            </a:extLst>
          </p:cNvPr>
          <p:cNvSpPr>
            <a:spLocks noGrp="1"/>
          </p:cNvSpPr>
          <p:nvPr>
            <p:ph type="title"/>
          </p:nvPr>
        </p:nvSpPr>
        <p:spPr/>
        <p:txBody>
          <a:bodyPr/>
          <a:lstStyle/>
          <a:p>
            <a:r>
              <a:rPr lang="en-US" b="1" dirty="0"/>
              <a:t>Technical Innovation</a:t>
            </a:r>
          </a:p>
        </p:txBody>
      </p:sp>
      <p:pic>
        <p:nvPicPr>
          <p:cNvPr id="5" name="Picture 4">
            <a:extLst>
              <a:ext uri="{FF2B5EF4-FFF2-40B4-BE49-F238E27FC236}">
                <a16:creationId xmlns:a16="http://schemas.microsoft.com/office/drawing/2014/main" id="{76B51D90-4816-470A-8B44-0EBE5744B54B}"/>
              </a:ext>
            </a:extLst>
          </p:cNvPr>
          <p:cNvPicPr>
            <a:picLocks noChangeAspect="1"/>
          </p:cNvPicPr>
          <p:nvPr/>
        </p:nvPicPr>
        <p:blipFill rotWithShape="1">
          <a:blip r:embed="rId2"/>
          <a:srcRect l="18683" t="19215" r="20871" b="16172"/>
          <a:stretch/>
        </p:blipFill>
        <p:spPr>
          <a:xfrm>
            <a:off x="6502401" y="1447800"/>
            <a:ext cx="5537199" cy="4228407"/>
          </a:xfrm>
          <a:prstGeom prst="rect">
            <a:avLst/>
          </a:prstGeom>
          <a:solidFill>
            <a:schemeClr val="accent2"/>
          </a:solidFill>
          <a:ln>
            <a:solidFill>
              <a:schemeClr val="accent1"/>
            </a:solidFill>
          </a:ln>
        </p:spPr>
      </p:pic>
      <p:pic>
        <p:nvPicPr>
          <p:cNvPr id="6" name="Picture 5">
            <a:extLst>
              <a:ext uri="{FF2B5EF4-FFF2-40B4-BE49-F238E27FC236}">
                <a16:creationId xmlns:a16="http://schemas.microsoft.com/office/drawing/2014/main" id="{FC72D74C-8329-4FFA-AD45-272330FCA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sp>
        <p:nvSpPr>
          <p:cNvPr id="7" name="Rectangle 6">
            <a:extLst>
              <a:ext uri="{FF2B5EF4-FFF2-40B4-BE49-F238E27FC236}">
                <a16:creationId xmlns:a16="http://schemas.microsoft.com/office/drawing/2014/main" id="{1150EF23-85D8-4C34-B748-A7BA19F909EB}"/>
              </a:ext>
            </a:extLst>
          </p:cNvPr>
          <p:cNvSpPr/>
          <p:nvPr/>
        </p:nvSpPr>
        <p:spPr>
          <a:xfrm>
            <a:off x="152400" y="982176"/>
            <a:ext cx="6172200" cy="4093428"/>
          </a:xfrm>
          <a:prstGeom prst="rect">
            <a:avLst/>
          </a:prstGeom>
        </p:spPr>
        <p:txBody>
          <a:bodyPr wrap="square">
            <a:spAutoFit/>
          </a:bodyPr>
          <a:lstStyle/>
          <a:p>
            <a:pPr>
              <a:buNone/>
            </a:pPr>
            <a:r>
              <a:rPr lang="en-US" sz="2000" dirty="0"/>
              <a:t>The </a:t>
            </a:r>
            <a:r>
              <a:rPr lang="en-US" sz="2000" b="1" dirty="0" err="1"/>
              <a:t>LaserLight</a:t>
            </a:r>
            <a:r>
              <a:rPr lang="en-US" sz="2000" b="1" dirty="0"/>
              <a:t> </a:t>
            </a:r>
            <a:r>
              <a:rPr lang="en-US" sz="2000" b="1" dirty="0" err="1"/>
              <a:t>MicroSpot</a:t>
            </a:r>
            <a:r>
              <a:rPr lang="en-US" sz="2000" b="1" dirty="0"/>
              <a:t> Module </a:t>
            </a:r>
            <a:r>
              <a:rPr lang="en-US" sz="2000" dirty="0"/>
              <a:t>(LLMS)</a:t>
            </a:r>
            <a:r>
              <a:rPr lang="en-US" sz="2000" b="1" dirty="0"/>
              <a:t> </a:t>
            </a:r>
            <a:r>
              <a:rPr lang="en-US" sz="2000" dirty="0"/>
              <a:t>is the world’s first 400 lumen module offering a 2 degree collimated beam from a 35mm optic. LLMS Module combines the highest luminance source, </a:t>
            </a:r>
            <a:r>
              <a:rPr lang="en-US" sz="2000" dirty="0" err="1"/>
              <a:t>LaserLight</a:t>
            </a:r>
            <a:r>
              <a:rPr lang="en-US" sz="2000" dirty="0"/>
              <a:t> SMD, with a TIR collimating secondary optic. The result is a compact module with very high candlepower intensity, narrow beam angle, sharp beam edge cutoff, and efficient beam shaping capabilities with diffusers. Module enables the development of micro luminaires with up to 1000m beam range by ANSI FL-1 spec. Applications include outdoor, architectural, entertainment, and security lighting. </a:t>
            </a:r>
          </a:p>
        </p:txBody>
      </p:sp>
      <p:pic>
        <p:nvPicPr>
          <p:cNvPr id="9" name="Picture 8">
            <a:extLst>
              <a:ext uri="{FF2B5EF4-FFF2-40B4-BE49-F238E27FC236}">
                <a16:creationId xmlns:a16="http://schemas.microsoft.com/office/drawing/2014/main" id="{0A40F417-F2FD-46DB-A7DF-6AF6EC8B9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704085"/>
            <a:ext cx="2814205" cy="990600"/>
          </a:xfrm>
          <a:prstGeom prst="rect">
            <a:avLst/>
          </a:prstGeom>
          <a:ln>
            <a:solidFill>
              <a:schemeClr val="accent1"/>
            </a:solidFill>
          </a:ln>
        </p:spPr>
      </p:pic>
    </p:spTree>
    <p:extLst>
      <p:ext uri="{BB962C8B-B14F-4D97-AF65-F5344CB8AC3E}">
        <p14:creationId xmlns:p14="http://schemas.microsoft.com/office/powerpoint/2010/main" val="2118629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D4540-0150-4A82-9721-8BA9E6EA8F67}"/>
              </a:ext>
            </a:extLst>
          </p:cNvPr>
          <p:cNvSpPr>
            <a:spLocks noGrp="1"/>
          </p:cNvSpPr>
          <p:nvPr>
            <p:ph type="title"/>
          </p:nvPr>
        </p:nvSpPr>
        <p:spPr/>
        <p:txBody>
          <a:bodyPr/>
          <a:lstStyle/>
          <a:p>
            <a:r>
              <a:rPr lang="en-US" dirty="0"/>
              <a:t>** NEW ** Zhaga Consortium and </a:t>
            </a:r>
            <a:r>
              <a:rPr lang="en-US" dirty="0" err="1"/>
              <a:t>DiiA</a:t>
            </a:r>
            <a:r>
              <a:rPr lang="en-US" dirty="0"/>
              <a:t> Collaboration</a:t>
            </a:r>
          </a:p>
        </p:txBody>
      </p:sp>
      <p:pic>
        <p:nvPicPr>
          <p:cNvPr id="2050" name="Picture 2" descr="Image result for zhaga diia new spec">
            <a:extLst>
              <a:ext uri="{FF2B5EF4-FFF2-40B4-BE49-F238E27FC236}">
                <a16:creationId xmlns:a16="http://schemas.microsoft.com/office/drawing/2014/main" id="{433C8A7F-E822-42D7-9D0B-8DF72E71F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605" y="3878590"/>
            <a:ext cx="3446681" cy="229361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8C77C54-5DC7-4952-BBDA-98FCA997CC48}"/>
              </a:ext>
            </a:extLst>
          </p:cNvPr>
          <p:cNvGrpSpPr/>
          <p:nvPr/>
        </p:nvGrpSpPr>
        <p:grpSpPr>
          <a:xfrm>
            <a:off x="7086600" y="914400"/>
            <a:ext cx="3962400" cy="2895600"/>
            <a:chOff x="2971800" y="1485900"/>
            <a:chExt cx="3962400" cy="2895600"/>
          </a:xfrm>
        </p:grpSpPr>
        <p:grpSp>
          <p:nvGrpSpPr>
            <p:cNvPr id="5" name="Group 4">
              <a:extLst>
                <a:ext uri="{FF2B5EF4-FFF2-40B4-BE49-F238E27FC236}">
                  <a16:creationId xmlns:a16="http://schemas.microsoft.com/office/drawing/2014/main" id="{F6E1D9CF-6489-492F-8E85-3BA00F153170}"/>
                </a:ext>
              </a:extLst>
            </p:cNvPr>
            <p:cNvGrpSpPr/>
            <p:nvPr/>
          </p:nvGrpSpPr>
          <p:grpSpPr>
            <a:xfrm>
              <a:off x="2971800" y="1485900"/>
              <a:ext cx="3962400" cy="2895600"/>
              <a:chOff x="3048000" y="2667000"/>
              <a:chExt cx="3581400" cy="2286000"/>
            </a:xfrm>
          </p:grpSpPr>
          <p:pic>
            <p:nvPicPr>
              <p:cNvPr id="2052" name="Picture 4" descr="Image result for zhaga diia new spec">
                <a:extLst>
                  <a:ext uri="{FF2B5EF4-FFF2-40B4-BE49-F238E27FC236}">
                    <a16:creationId xmlns:a16="http://schemas.microsoft.com/office/drawing/2014/main" id="{6F90A0E6-72AF-4888-B070-EF1DC6901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868" y="2757237"/>
                <a:ext cx="2909223" cy="9164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4F7FF80-1AD9-4804-A5B6-ACC9665A0D4C}"/>
                  </a:ext>
                </a:extLst>
              </p:cNvPr>
              <p:cNvSpPr/>
              <p:nvPr/>
            </p:nvSpPr>
            <p:spPr bwMode="auto">
              <a:xfrm>
                <a:off x="3048000" y="2667000"/>
                <a:ext cx="3581400" cy="2286000"/>
              </a:xfrm>
              <a:prstGeom prst="roundRect">
                <a:avLst/>
              </a:prstGeom>
              <a:noFill/>
              <a:ln w="28575" cap="flat" cmpd="sng" algn="ctr">
                <a:solidFill>
                  <a:srgbClr val="3366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BB700CA7-623F-46C3-AF94-3064A8E36F0F}"/>
                  </a:ext>
                </a:extLst>
              </p:cNvPr>
              <p:cNvSpPr txBox="1"/>
              <p:nvPr/>
            </p:nvSpPr>
            <p:spPr>
              <a:xfrm>
                <a:off x="3254619" y="3705996"/>
                <a:ext cx="3214077" cy="566949"/>
              </a:xfrm>
              <a:prstGeom prst="rect">
                <a:avLst/>
              </a:prstGeom>
              <a:ln>
                <a:noFill/>
              </a:ln>
            </p:spPr>
            <p:txBody>
              <a:bodyPr wrap="square" lIns="101589" tIns="50795" rIns="101589" bIns="50795" rtlCol="0">
                <a:spAutoFit/>
              </a:bodyPr>
              <a:lstStyle/>
              <a:p>
                <a:pPr algn="ctr" defTabSz="697098">
                  <a:lnSpc>
                    <a:spcPct val="90000"/>
                  </a:lnSpc>
                  <a:buSzPct val="100000"/>
                  <a:buNone/>
                </a:pPr>
                <a:r>
                  <a:rPr lang="en-US" sz="2000" dirty="0">
                    <a:latin typeface="+mj-lt"/>
                    <a:ea typeface="+mj-ea"/>
                    <a:cs typeface="+mj-cs"/>
                  </a:rPr>
                  <a:t>Certification (Outdoor First)</a:t>
                </a:r>
              </a:p>
              <a:p>
                <a:pPr algn="ctr" defTabSz="697098">
                  <a:lnSpc>
                    <a:spcPct val="90000"/>
                  </a:lnSpc>
                  <a:buSzPct val="100000"/>
                  <a:buNone/>
                </a:pPr>
                <a:r>
                  <a:rPr lang="en-US" sz="2000" dirty="0">
                    <a:latin typeface="+mj-lt"/>
                    <a:ea typeface="+mj-ea"/>
                    <a:cs typeface="+mj-cs"/>
                  </a:rPr>
                  <a:t>Q3 2019 </a:t>
                </a:r>
              </a:p>
            </p:txBody>
          </p:sp>
        </p:grpSp>
        <p:sp>
          <p:nvSpPr>
            <p:cNvPr id="8" name="TextBox 7">
              <a:extLst>
                <a:ext uri="{FF2B5EF4-FFF2-40B4-BE49-F238E27FC236}">
                  <a16:creationId xmlns:a16="http://schemas.microsoft.com/office/drawing/2014/main" id="{630FBDD8-2B07-4345-B1F6-6BACD072DA5C}"/>
                </a:ext>
              </a:extLst>
            </p:cNvPr>
            <p:cNvSpPr txBox="1"/>
            <p:nvPr/>
          </p:nvSpPr>
          <p:spPr>
            <a:xfrm>
              <a:off x="3200400" y="3561080"/>
              <a:ext cx="3505200" cy="656580"/>
            </a:xfrm>
            <a:prstGeom prst="rect">
              <a:avLst/>
            </a:prstGeom>
            <a:ln>
              <a:noFill/>
            </a:ln>
          </p:spPr>
          <p:txBody>
            <a:bodyPr wrap="square" lIns="101589" tIns="50795" rIns="101589" bIns="50795" rtlCol="0">
              <a:spAutoFit/>
            </a:bodyPr>
            <a:lstStyle/>
            <a:p>
              <a:pPr algn="ctr" defTabSz="697098">
                <a:lnSpc>
                  <a:spcPct val="90000"/>
                </a:lnSpc>
                <a:buSzPct val="100000"/>
                <a:buNone/>
              </a:pPr>
              <a:r>
                <a:rPr lang="en-US" sz="2000" dirty="0">
                  <a:latin typeface="+mj-lt"/>
                  <a:ea typeface="+mj-ea"/>
                  <a:cs typeface="+mj-cs"/>
                </a:rPr>
                <a:t>Multi-Vendor Product Interoperability</a:t>
              </a:r>
            </a:p>
          </p:txBody>
        </p:sp>
      </p:grpSp>
      <p:pic>
        <p:nvPicPr>
          <p:cNvPr id="14" name="Picture 13">
            <a:extLst>
              <a:ext uri="{FF2B5EF4-FFF2-40B4-BE49-F238E27FC236}">
                <a16:creationId xmlns:a16="http://schemas.microsoft.com/office/drawing/2014/main" id="{1FE627D5-DCA4-495D-BAC4-E6D16D9335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28" r="11327" b="8361"/>
          <a:stretch/>
        </p:blipFill>
        <p:spPr>
          <a:xfrm>
            <a:off x="553179" y="1893560"/>
            <a:ext cx="5225321" cy="3505200"/>
          </a:xfrm>
          <a:prstGeom prst="rect">
            <a:avLst/>
          </a:prstGeom>
        </p:spPr>
      </p:pic>
      <p:pic>
        <p:nvPicPr>
          <p:cNvPr id="18" name="Picture 17">
            <a:extLst>
              <a:ext uri="{FF2B5EF4-FFF2-40B4-BE49-F238E27FC236}">
                <a16:creationId xmlns:a16="http://schemas.microsoft.com/office/drawing/2014/main" id="{AFA357D3-BFFC-4C98-A5C0-96F7DA8245AA}"/>
              </a:ext>
            </a:extLst>
          </p:cNvPr>
          <p:cNvPicPr>
            <a:picLocks noChangeAspect="1"/>
          </p:cNvPicPr>
          <p:nvPr/>
        </p:nvPicPr>
        <p:blipFill>
          <a:blip r:embed="rId6"/>
          <a:stretch>
            <a:fillRect/>
          </a:stretch>
        </p:blipFill>
        <p:spPr>
          <a:xfrm>
            <a:off x="1981200" y="2112635"/>
            <a:ext cx="2790825" cy="3067050"/>
          </a:xfrm>
          <a:prstGeom prst="rect">
            <a:avLst/>
          </a:prstGeom>
        </p:spPr>
      </p:pic>
    </p:spTree>
    <p:extLst>
      <p:ext uri="{BB962C8B-B14F-4D97-AF65-F5344CB8AC3E}">
        <p14:creationId xmlns:p14="http://schemas.microsoft.com/office/powerpoint/2010/main" val="12123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A1FB78-7B23-43E5-9531-56FCEC0F6548}"/>
              </a:ext>
            </a:extLst>
          </p:cNvPr>
          <p:cNvSpPr/>
          <p:nvPr/>
        </p:nvSpPr>
        <p:spPr bwMode="auto">
          <a:xfrm>
            <a:off x="3429000" y="838200"/>
            <a:ext cx="5334000" cy="5181600"/>
          </a:xfrm>
          <a:prstGeom prst="rect">
            <a:avLst/>
          </a:prstGeom>
          <a:solidFill>
            <a:schemeClr val="bg1"/>
          </a:solidFill>
          <a:ln w="38100" cap="flat" cmpd="sng" algn="ctr">
            <a:solidFill>
              <a:srgbClr val="002060"/>
            </a:solidFill>
            <a:prstDash val="solid"/>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A6580DEE-67E1-419D-81E6-128075BA772B}"/>
              </a:ext>
            </a:extLst>
          </p:cNvPr>
          <p:cNvSpPr>
            <a:spLocks noGrp="1"/>
          </p:cNvSpPr>
          <p:nvPr>
            <p:ph type="title"/>
          </p:nvPr>
        </p:nvSpPr>
        <p:spPr/>
        <p:txBody>
          <a:bodyPr/>
          <a:lstStyle/>
          <a:p>
            <a:r>
              <a:rPr lang="en-US" dirty="0"/>
              <a:t>Industry Engagement</a:t>
            </a:r>
          </a:p>
        </p:txBody>
      </p:sp>
      <p:pic>
        <p:nvPicPr>
          <p:cNvPr id="4" name="Picture 3" descr="A group of people standing in front of a store&#10;&#10;Description automatically generated">
            <a:extLst>
              <a:ext uri="{FF2B5EF4-FFF2-40B4-BE49-F238E27FC236}">
                <a16:creationId xmlns:a16="http://schemas.microsoft.com/office/drawing/2014/main" id="{0CF1016F-8055-44C7-853A-2A9916C9C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667"/>
          <a:stretch/>
        </p:blipFill>
        <p:spPr>
          <a:xfrm>
            <a:off x="3524250" y="914400"/>
            <a:ext cx="5143500" cy="5029200"/>
          </a:xfrm>
          <a:prstGeom prst="rect">
            <a:avLst/>
          </a:prstGeom>
        </p:spPr>
      </p:pic>
    </p:spTree>
    <p:extLst>
      <p:ext uri="{BB962C8B-B14F-4D97-AF65-F5344CB8AC3E}">
        <p14:creationId xmlns:p14="http://schemas.microsoft.com/office/powerpoint/2010/main" val="3802027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038DD834-7566-4587-89B7-A037B5276F9A}"/>
              </a:ext>
            </a:extLst>
          </p:cNvPr>
          <p:cNvSpPr/>
          <p:nvPr/>
        </p:nvSpPr>
        <p:spPr bwMode="auto">
          <a:xfrm>
            <a:off x="2502194" y="1112414"/>
            <a:ext cx="7162801" cy="2773786"/>
          </a:xfrm>
          <a:prstGeom prst="triangle">
            <a:avLst/>
          </a:prstGeom>
          <a:solidFill>
            <a:srgbClr val="3D6D9E"/>
          </a:solidFill>
          <a:ln>
            <a:noFill/>
          </a:ln>
          <a:effectLst/>
          <a:extLst/>
        </p:spPr>
        <p:txBody>
          <a:bodyPr vert="horz" wrap="square" lIns="91440" tIns="45720" rIns="91440" bIns="45720" numCol="1" rtlCol="0" anchor="t" anchorCtr="0" compatLnSpc="1">
            <a:prstTxWarp prst="textNoShape">
              <a:avLst/>
            </a:prstTxWarp>
          </a:bodyPr>
          <a:lstStyle/>
          <a:p>
            <a:pPr lvl="1" algn="ctr">
              <a:buNone/>
            </a:pPr>
            <a:endParaRPr lang="en-US" sz="2400" b="1" i="1" kern="0" dirty="0">
              <a:solidFill>
                <a:schemeClr val="accent5">
                  <a:lumMod val="75000"/>
                </a:schemeClr>
              </a:solidFill>
              <a:latin typeface="+mn-lt"/>
            </a:endParaRPr>
          </a:p>
        </p:txBody>
      </p:sp>
      <p:sp>
        <p:nvSpPr>
          <p:cNvPr id="2" name="Title 1">
            <a:extLst>
              <a:ext uri="{FF2B5EF4-FFF2-40B4-BE49-F238E27FC236}">
                <a16:creationId xmlns:a16="http://schemas.microsoft.com/office/drawing/2014/main" id="{2E3D1B22-E4BD-4A81-A042-30CE43ABA511}"/>
              </a:ext>
            </a:extLst>
          </p:cNvPr>
          <p:cNvSpPr>
            <a:spLocks noGrp="1"/>
          </p:cNvSpPr>
          <p:nvPr>
            <p:ph type="title"/>
          </p:nvPr>
        </p:nvSpPr>
        <p:spPr/>
        <p:txBody>
          <a:bodyPr/>
          <a:lstStyle/>
          <a:p>
            <a:r>
              <a:rPr lang="en-US" dirty="0"/>
              <a:t>Industry Engagement – What the Lab Said</a:t>
            </a:r>
          </a:p>
        </p:txBody>
      </p:sp>
      <p:grpSp>
        <p:nvGrpSpPr>
          <p:cNvPr id="5" name="Group 4">
            <a:extLst>
              <a:ext uri="{FF2B5EF4-FFF2-40B4-BE49-F238E27FC236}">
                <a16:creationId xmlns:a16="http://schemas.microsoft.com/office/drawing/2014/main" id="{54EBDA1B-41D0-4BE0-BA08-4ECA029931CF}"/>
              </a:ext>
            </a:extLst>
          </p:cNvPr>
          <p:cNvGrpSpPr/>
          <p:nvPr/>
        </p:nvGrpSpPr>
        <p:grpSpPr>
          <a:xfrm rot="10800000">
            <a:off x="2514599" y="3886200"/>
            <a:ext cx="7162801" cy="2971799"/>
            <a:chOff x="381000" y="914400"/>
            <a:chExt cx="11353800" cy="5333999"/>
          </a:xfrm>
        </p:grpSpPr>
        <p:sp>
          <p:nvSpPr>
            <p:cNvPr id="6" name="Isosceles Triangle 5">
              <a:extLst>
                <a:ext uri="{FF2B5EF4-FFF2-40B4-BE49-F238E27FC236}">
                  <a16:creationId xmlns:a16="http://schemas.microsoft.com/office/drawing/2014/main" id="{8EE6E1BA-B425-44AB-9DEF-8B18289FE16A}"/>
                </a:ext>
              </a:extLst>
            </p:cNvPr>
            <p:cNvSpPr/>
            <p:nvPr/>
          </p:nvSpPr>
          <p:spPr bwMode="auto">
            <a:xfrm>
              <a:off x="381000" y="914400"/>
              <a:ext cx="11353800" cy="5333999"/>
            </a:xfrm>
            <a:prstGeom prst="triangle">
              <a:avLst/>
            </a:prstGeom>
            <a:solidFill>
              <a:schemeClr val="accent4">
                <a:lumMod val="40000"/>
                <a:lumOff val="60000"/>
              </a:schemeClr>
            </a:solidFill>
            <a:ln>
              <a:noFill/>
            </a:ln>
            <a:effectLs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dirty="0">
                <a:ln>
                  <a:noFill/>
                </a:ln>
                <a:solidFill>
                  <a:schemeClr val="tx1"/>
                </a:solidFill>
                <a:effectLst/>
                <a:latin typeface="Arial" charset="0"/>
              </a:endParaRPr>
            </a:p>
          </p:txBody>
        </p:sp>
        <p:sp>
          <p:nvSpPr>
            <p:cNvPr id="7" name="Text Placeholder 3">
              <a:extLst>
                <a:ext uri="{FF2B5EF4-FFF2-40B4-BE49-F238E27FC236}">
                  <a16:creationId xmlns:a16="http://schemas.microsoft.com/office/drawing/2014/main" id="{44C6CF08-2B93-4E57-83A4-6CF991078D8B}"/>
                </a:ext>
              </a:extLst>
            </p:cNvPr>
            <p:cNvSpPr txBox="1">
              <a:spLocks/>
            </p:cNvSpPr>
            <p:nvPr/>
          </p:nvSpPr>
          <p:spPr>
            <a:xfrm rot="10800000">
              <a:off x="1066799" y="5486398"/>
              <a:ext cx="2286000" cy="571493"/>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chemeClr val="accent5">
                      <a:lumMod val="75000"/>
                    </a:schemeClr>
                  </a:solidFill>
                </a:rPr>
                <a:t>Services</a:t>
              </a:r>
              <a:endParaRPr lang="en-US" sz="2400" kern="0" dirty="0">
                <a:solidFill>
                  <a:schemeClr val="accent5">
                    <a:lumMod val="75000"/>
                  </a:schemeClr>
                </a:solidFill>
              </a:endParaRPr>
            </a:p>
          </p:txBody>
        </p:sp>
        <p:sp>
          <p:nvSpPr>
            <p:cNvPr id="8" name="Text Placeholder 3">
              <a:extLst>
                <a:ext uri="{FF2B5EF4-FFF2-40B4-BE49-F238E27FC236}">
                  <a16:creationId xmlns:a16="http://schemas.microsoft.com/office/drawing/2014/main" id="{0C78C768-E40E-4ECD-BFCE-1EEBE0DB982E}"/>
                </a:ext>
              </a:extLst>
            </p:cNvPr>
            <p:cNvSpPr txBox="1">
              <a:spLocks/>
            </p:cNvSpPr>
            <p:nvPr/>
          </p:nvSpPr>
          <p:spPr>
            <a:xfrm rot="10800000">
              <a:off x="3657600" y="1981200"/>
              <a:ext cx="4800600" cy="914428"/>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chemeClr val="accent5">
                      <a:lumMod val="75000"/>
                    </a:schemeClr>
                  </a:solidFill>
                </a:rPr>
                <a:t>Equipment</a:t>
              </a:r>
              <a:endParaRPr lang="en-US" sz="2000" kern="0" dirty="0">
                <a:solidFill>
                  <a:schemeClr val="accent5">
                    <a:lumMod val="75000"/>
                  </a:schemeClr>
                </a:solidFill>
              </a:endParaRPr>
            </a:p>
          </p:txBody>
        </p:sp>
        <p:sp>
          <p:nvSpPr>
            <p:cNvPr id="9" name="Text Placeholder 3">
              <a:extLst>
                <a:ext uri="{FF2B5EF4-FFF2-40B4-BE49-F238E27FC236}">
                  <a16:creationId xmlns:a16="http://schemas.microsoft.com/office/drawing/2014/main" id="{BBD28A64-DEEE-460C-B508-A7A3AFA15820}"/>
                </a:ext>
              </a:extLst>
            </p:cNvPr>
            <p:cNvSpPr txBox="1">
              <a:spLocks/>
            </p:cNvSpPr>
            <p:nvPr/>
          </p:nvSpPr>
          <p:spPr>
            <a:xfrm rot="10800000">
              <a:off x="7619999" y="5507500"/>
              <a:ext cx="3657601" cy="571498"/>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chemeClr val="accent5">
                      <a:lumMod val="75000"/>
                    </a:schemeClr>
                  </a:solidFill>
                </a:rPr>
                <a:t>Sponsorships</a:t>
              </a:r>
              <a:endParaRPr lang="en-US" sz="2400" kern="0" dirty="0">
                <a:solidFill>
                  <a:schemeClr val="accent5">
                    <a:lumMod val="75000"/>
                  </a:schemeClr>
                </a:solidFill>
              </a:endParaRPr>
            </a:p>
          </p:txBody>
        </p:sp>
      </p:grpSp>
      <p:sp>
        <p:nvSpPr>
          <p:cNvPr id="11" name="Text Placeholder 3">
            <a:extLst>
              <a:ext uri="{FF2B5EF4-FFF2-40B4-BE49-F238E27FC236}">
                <a16:creationId xmlns:a16="http://schemas.microsoft.com/office/drawing/2014/main" id="{372D20C4-5FF1-43C3-823D-511CA0C438E4}"/>
              </a:ext>
            </a:extLst>
          </p:cNvPr>
          <p:cNvSpPr txBox="1">
            <a:spLocks/>
          </p:cNvSpPr>
          <p:nvPr/>
        </p:nvSpPr>
        <p:spPr>
          <a:xfrm>
            <a:off x="4942259" y="1752600"/>
            <a:ext cx="2307480" cy="318406"/>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rgbClr val="FFEB99"/>
                </a:solidFill>
              </a:rPr>
              <a:t>Lighting Design Lab</a:t>
            </a:r>
            <a:endParaRPr lang="en-US" sz="2400" kern="0" dirty="0">
              <a:solidFill>
                <a:srgbClr val="FFEB99"/>
              </a:solidFill>
            </a:endParaRPr>
          </a:p>
        </p:txBody>
      </p:sp>
      <p:sp>
        <p:nvSpPr>
          <p:cNvPr id="12" name="Text Placeholder 3">
            <a:extLst>
              <a:ext uri="{FF2B5EF4-FFF2-40B4-BE49-F238E27FC236}">
                <a16:creationId xmlns:a16="http://schemas.microsoft.com/office/drawing/2014/main" id="{3179021D-33C4-4704-8924-020665F38132}"/>
              </a:ext>
            </a:extLst>
          </p:cNvPr>
          <p:cNvSpPr txBox="1">
            <a:spLocks/>
          </p:cNvSpPr>
          <p:nvPr/>
        </p:nvSpPr>
        <p:spPr>
          <a:xfrm>
            <a:off x="2803034" y="3535443"/>
            <a:ext cx="2307480" cy="318406"/>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rgbClr val="FFEB99"/>
                </a:solidFill>
              </a:rPr>
              <a:t>Manufacturers</a:t>
            </a:r>
            <a:endParaRPr lang="en-US" sz="2400" kern="0" dirty="0">
              <a:solidFill>
                <a:srgbClr val="FFEB99"/>
              </a:solidFill>
            </a:endParaRPr>
          </a:p>
        </p:txBody>
      </p:sp>
      <p:sp>
        <p:nvSpPr>
          <p:cNvPr id="13" name="Text Placeholder 3">
            <a:extLst>
              <a:ext uri="{FF2B5EF4-FFF2-40B4-BE49-F238E27FC236}">
                <a16:creationId xmlns:a16="http://schemas.microsoft.com/office/drawing/2014/main" id="{9FA0E4B7-5ADA-468C-8033-FE8AF2B5100B}"/>
              </a:ext>
            </a:extLst>
          </p:cNvPr>
          <p:cNvSpPr txBox="1">
            <a:spLocks/>
          </p:cNvSpPr>
          <p:nvPr/>
        </p:nvSpPr>
        <p:spPr>
          <a:xfrm>
            <a:off x="6988921" y="3491597"/>
            <a:ext cx="2307479" cy="318403"/>
          </a:xfrm>
          <a:prstGeom prst="rect">
            <a:avLst/>
          </a:prstGeom>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0" indent="0" algn="ctr">
              <a:buFont typeface="Wingdings" panose="05000000000000000000" pitchFamily="2" charset="2"/>
              <a:buNone/>
            </a:pPr>
            <a:r>
              <a:rPr lang="en-US" sz="2400" b="1" i="1" kern="0" dirty="0">
                <a:solidFill>
                  <a:srgbClr val="FFEB99"/>
                </a:solidFill>
              </a:rPr>
              <a:t>Rep Agencies</a:t>
            </a:r>
            <a:endParaRPr lang="en-US" sz="2400" kern="0" dirty="0">
              <a:solidFill>
                <a:srgbClr val="FFEB99"/>
              </a:solidFill>
            </a:endParaRPr>
          </a:p>
        </p:txBody>
      </p:sp>
    </p:spTree>
    <p:extLst>
      <p:ext uri="{BB962C8B-B14F-4D97-AF65-F5344CB8AC3E}">
        <p14:creationId xmlns:p14="http://schemas.microsoft.com/office/powerpoint/2010/main" val="411579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A2763D04-CE14-45DB-9F82-28453310D41A}"/>
              </a:ext>
            </a:extLst>
          </p:cNvPr>
          <p:cNvSpPr txBox="1">
            <a:spLocks/>
          </p:cNvSpPr>
          <p:nvPr/>
        </p:nvSpPr>
        <p:spPr>
          <a:xfrm>
            <a:off x="963038" y="1676399"/>
            <a:ext cx="4751962" cy="4648201"/>
          </a:xfrm>
          <a:prstGeom prst="rect">
            <a:avLst/>
          </a:prstGeom>
        </p:spPr>
        <p:txBody>
          <a:bodyP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spcBef>
                <a:spcPts val="1200"/>
              </a:spcBef>
              <a:buFont typeface="Arial" panose="020B0604020202020204" pitchFamily="34" charset="0"/>
              <a:buChar char="•"/>
            </a:pPr>
            <a:r>
              <a:rPr lang="en-US" sz="2800" i="1" kern="0" dirty="0"/>
              <a:t>Curriculum Involvement</a:t>
            </a:r>
          </a:p>
          <a:p>
            <a:pPr>
              <a:spcBef>
                <a:spcPts val="1200"/>
              </a:spcBef>
              <a:buFont typeface="Arial" panose="020B0604020202020204" pitchFamily="34" charset="0"/>
              <a:buChar char="•"/>
            </a:pPr>
            <a:r>
              <a:rPr lang="en-US" sz="2800" i="1" kern="0" dirty="0"/>
              <a:t>Lighting Design Lab Space Demonstrations</a:t>
            </a:r>
          </a:p>
          <a:p>
            <a:pPr>
              <a:spcBef>
                <a:spcPts val="1200"/>
              </a:spcBef>
              <a:buFont typeface="Arial" panose="020B0604020202020204" pitchFamily="34" charset="0"/>
              <a:buChar char="•"/>
            </a:pPr>
            <a:r>
              <a:rPr lang="en-US" sz="2800" i="1" kern="0" dirty="0"/>
              <a:t>Pilot Projects / Mock-ups / Case Studies</a:t>
            </a:r>
          </a:p>
          <a:p>
            <a:pPr>
              <a:spcBef>
                <a:spcPts val="1200"/>
              </a:spcBef>
              <a:buFont typeface="Arial" panose="020B0604020202020204" pitchFamily="34" charset="0"/>
              <a:buChar char="•"/>
            </a:pPr>
            <a:r>
              <a:rPr lang="en-US" sz="2800" i="1" kern="0" dirty="0"/>
              <a:t>Speaking Engagements</a:t>
            </a:r>
          </a:p>
          <a:p>
            <a:pPr>
              <a:spcBef>
                <a:spcPts val="1200"/>
              </a:spcBef>
              <a:buFont typeface="Arial" panose="020B0604020202020204" pitchFamily="34" charset="0"/>
              <a:buChar char="•"/>
            </a:pPr>
            <a:r>
              <a:rPr lang="en-US" sz="2800" i="1" kern="0" dirty="0"/>
              <a:t>Special Opportunity Projects</a:t>
            </a:r>
          </a:p>
        </p:txBody>
      </p:sp>
      <p:sp>
        <p:nvSpPr>
          <p:cNvPr id="3" name="Title 2">
            <a:extLst>
              <a:ext uri="{FF2B5EF4-FFF2-40B4-BE49-F238E27FC236}">
                <a16:creationId xmlns:a16="http://schemas.microsoft.com/office/drawing/2014/main" id="{187D26A6-1560-422E-9F91-53C2E4758EA5}"/>
              </a:ext>
            </a:extLst>
          </p:cNvPr>
          <p:cNvSpPr>
            <a:spLocks noGrp="1"/>
          </p:cNvSpPr>
          <p:nvPr>
            <p:ph type="title"/>
          </p:nvPr>
        </p:nvSpPr>
        <p:spPr>
          <a:xfrm>
            <a:off x="963038" y="228600"/>
            <a:ext cx="11125200" cy="457200"/>
          </a:xfrm>
        </p:spPr>
        <p:txBody>
          <a:bodyPr/>
          <a:lstStyle/>
          <a:p>
            <a:r>
              <a:rPr lang="en-US" sz="3200" dirty="0">
                <a:solidFill>
                  <a:schemeClr val="accent2">
                    <a:lumMod val="90000"/>
                    <a:lumOff val="10000"/>
                  </a:schemeClr>
                </a:solidFill>
              </a:rPr>
              <a:t>Opportunities to Collaborate</a:t>
            </a:r>
            <a:endParaRPr lang="en-US" dirty="0">
              <a:solidFill>
                <a:schemeClr val="accent2">
                  <a:lumMod val="90000"/>
                  <a:lumOff val="10000"/>
                </a:schemeClr>
              </a:solidFill>
            </a:endParaRPr>
          </a:p>
        </p:txBody>
      </p:sp>
      <p:cxnSp>
        <p:nvCxnSpPr>
          <p:cNvPr id="7" name="Straight Connector 6">
            <a:extLst>
              <a:ext uri="{FF2B5EF4-FFF2-40B4-BE49-F238E27FC236}">
                <a16:creationId xmlns:a16="http://schemas.microsoft.com/office/drawing/2014/main" id="{FD36FE29-ED59-4376-99CA-7FB98FFC3CE8}"/>
              </a:ext>
            </a:extLst>
          </p:cNvPr>
          <p:cNvCxnSpPr>
            <a:cxnSpLocks/>
          </p:cNvCxnSpPr>
          <p:nvPr/>
        </p:nvCxnSpPr>
        <p:spPr>
          <a:xfrm>
            <a:off x="0" y="914400"/>
            <a:ext cx="121158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2C0C03-5426-427E-A81A-27CB950B1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487408"/>
            <a:ext cx="4876800" cy="4610100"/>
          </a:xfrm>
          <a:prstGeom prst="rect">
            <a:avLst/>
          </a:prstGeom>
        </p:spPr>
      </p:pic>
    </p:spTree>
    <p:extLst>
      <p:ext uri="{BB962C8B-B14F-4D97-AF65-F5344CB8AC3E}">
        <p14:creationId xmlns:p14="http://schemas.microsoft.com/office/powerpoint/2010/main" val="42195656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683A9-ADB9-41F7-A48B-FCA61E8EF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672" y="1085846"/>
            <a:ext cx="4604426" cy="5257800"/>
          </a:xfrm>
          <a:prstGeom prst="rect">
            <a:avLst/>
          </a:prstGeom>
        </p:spPr>
      </p:pic>
      <p:sp>
        <p:nvSpPr>
          <p:cNvPr id="24" name="Text Placeholder 3">
            <a:extLst>
              <a:ext uri="{FF2B5EF4-FFF2-40B4-BE49-F238E27FC236}">
                <a16:creationId xmlns:a16="http://schemas.microsoft.com/office/drawing/2014/main" id="{A2763D04-CE14-45DB-9F82-28453310D41A}"/>
              </a:ext>
            </a:extLst>
          </p:cNvPr>
          <p:cNvSpPr txBox="1">
            <a:spLocks/>
          </p:cNvSpPr>
          <p:nvPr/>
        </p:nvSpPr>
        <p:spPr>
          <a:xfrm>
            <a:off x="455777" y="1657351"/>
            <a:ext cx="3839797" cy="4686295"/>
          </a:xfrm>
          <a:prstGeom prst="rect">
            <a:avLst/>
          </a:prstGeom>
          <a:ln w="38100">
            <a:solidFill>
              <a:schemeClr val="accent1"/>
            </a:solidFill>
          </a:ln>
        </p:spPr>
        <p:txBody>
          <a:bodyPr anchor="ct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marL="573088" indent="-342900">
              <a:buFont typeface="Arial" panose="020B0604020202020204" pitchFamily="34" charset="0"/>
              <a:buChar char="•"/>
            </a:pPr>
            <a:r>
              <a:rPr lang="en-US" sz="2800" i="1" kern="0" dirty="0"/>
              <a:t>Manufacturer</a:t>
            </a:r>
          </a:p>
          <a:p>
            <a:pPr marL="230188" indent="0">
              <a:buNone/>
            </a:pPr>
            <a:endParaRPr lang="en-US" sz="2800" i="1" kern="0" dirty="0"/>
          </a:p>
          <a:p>
            <a:pPr marL="573088" indent="-342900">
              <a:buFont typeface="Arial" panose="020B0604020202020204" pitchFamily="34" charset="0"/>
              <a:buChar char="•"/>
            </a:pPr>
            <a:r>
              <a:rPr lang="en-US" sz="2800" i="1" kern="0" dirty="0"/>
              <a:t>Product Name</a:t>
            </a:r>
          </a:p>
          <a:p>
            <a:pPr marL="230188" indent="0">
              <a:buNone/>
            </a:pPr>
            <a:endParaRPr lang="en-US" sz="2800" i="1" kern="0" dirty="0"/>
          </a:p>
          <a:p>
            <a:pPr marL="573088" indent="-342900">
              <a:buFont typeface="Arial" panose="020B0604020202020204" pitchFamily="34" charset="0"/>
              <a:buChar char="•"/>
            </a:pPr>
            <a:r>
              <a:rPr lang="en-US" sz="2800" i="1" kern="0" dirty="0"/>
              <a:t>Features &amp; Characteristics</a:t>
            </a:r>
          </a:p>
          <a:p>
            <a:pPr marL="230188" indent="0">
              <a:buNone/>
            </a:pPr>
            <a:endParaRPr lang="en-US" sz="2800" i="1" kern="0" dirty="0"/>
          </a:p>
          <a:p>
            <a:pPr marL="573088" indent="-342900">
              <a:buFont typeface="Arial" panose="020B0604020202020204" pitchFamily="34" charset="0"/>
              <a:buChar char="•"/>
            </a:pPr>
            <a:r>
              <a:rPr lang="en-US" sz="2800" i="1" kern="0" dirty="0"/>
              <a:t>Where to find it</a:t>
            </a:r>
          </a:p>
        </p:txBody>
      </p:sp>
      <p:sp>
        <p:nvSpPr>
          <p:cNvPr id="3" name="Title 2">
            <a:extLst>
              <a:ext uri="{FF2B5EF4-FFF2-40B4-BE49-F238E27FC236}">
                <a16:creationId xmlns:a16="http://schemas.microsoft.com/office/drawing/2014/main" id="{187D26A6-1560-422E-9F91-53C2E4758EA5}"/>
              </a:ext>
            </a:extLst>
          </p:cNvPr>
          <p:cNvSpPr>
            <a:spLocks noGrp="1"/>
          </p:cNvSpPr>
          <p:nvPr>
            <p:ph type="title"/>
          </p:nvPr>
        </p:nvSpPr>
        <p:spPr>
          <a:xfrm>
            <a:off x="963038" y="228600"/>
            <a:ext cx="11125200" cy="457200"/>
          </a:xfrm>
        </p:spPr>
        <p:txBody>
          <a:bodyPr/>
          <a:lstStyle/>
          <a:p>
            <a:r>
              <a:rPr lang="en-US" sz="3200" dirty="0">
                <a:solidFill>
                  <a:schemeClr val="accent2">
                    <a:lumMod val="90000"/>
                    <a:lumOff val="10000"/>
                  </a:schemeClr>
                </a:solidFill>
              </a:rPr>
              <a:t>Facility Demonstrations</a:t>
            </a:r>
            <a:endParaRPr lang="en-US" dirty="0">
              <a:solidFill>
                <a:schemeClr val="accent2">
                  <a:lumMod val="90000"/>
                  <a:lumOff val="10000"/>
                </a:schemeClr>
              </a:solidFill>
            </a:endParaRPr>
          </a:p>
        </p:txBody>
      </p:sp>
      <p:cxnSp>
        <p:nvCxnSpPr>
          <p:cNvPr id="7" name="Straight Connector 6">
            <a:extLst>
              <a:ext uri="{FF2B5EF4-FFF2-40B4-BE49-F238E27FC236}">
                <a16:creationId xmlns:a16="http://schemas.microsoft.com/office/drawing/2014/main" id="{FD36FE29-ED59-4376-99CA-7FB98FFC3CE8}"/>
              </a:ext>
            </a:extLst>
          </p:cNvPr>
          <p:cNvCxnSpPr>
            <a:cxnSpLocks/>
          </p:cNvCxnSpPr>
          <p:nvPr/>
        </p:nvCxnSpPr>
        <p:spPr>
          <a:xfrm>
            <a:off x="0" y="914400"/>
            <a:ext cx="121158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BE9DF3E-ACFC-4285-9ACE-07C960726A4F}"/>
              </a:ext>
            </a:extLst>
          </p:cNvPr>
          <p:cNvSpPr/>
          <p:nvPr/>
        </p:nvSpPr>
        <p:spPr bwMode="auto">
          <a:xfrm>
            <a:off x="5334000" y="5181600"/>
            <a:ext cx="152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grpSp>
        <p:nvGrpSpPr>
          <p:cNvPr id="2" name="Group 1">
            <a:extLst>
              <a:ext uri="{FF2B5EF4-FFF2-40B4-BE49-F238E27FC236}">
                <a16:creationId xmlns:a16="http://schemas.microsoft.com/office/drawing/2014/main" id="{48B2442D-E803-40A5-8291-7FB84FE5DAAD}"/>
              </a:ext>
            </a:extLst>
          </p:cNvPr>
          <p:cNvGrpSpPr/>
          <p:nvPr/>
        </p:nvGrpSpPr>
        <p:grpSpPr>
          <a:xfrm>
            <a:off x="6910695" y="5151120"/>
            <a:ext cx="1524000" cy="1439849"/>
            <a:chOff x="7826466" y="5299874"/>
            <a:chExt cx="2015739" cy="1439849"/>
          </a:xfrm>
        </p:grpSpPr>
        <p:sp>
          <p:nvSpPr>
            <p:cNvPr id="10" name="Oval 9">
              <a:extLst>
                <a:ext uri="{FF2B5EF4-FFF2-40B4-BE49-F238E27FC236}">
                  <a16:creationId xmlns:a16="http://schemas.microsoft.com/office/drawing/2014/main" id="{761AF98D-295C-436A-8A06-47A9DB3013A6}"/>
                </a:ext>
              </a:extLst>
            </p:cNvPr>
            <p:cNvSpPr/>
            <p:nvPr/>
          </p:nvSpPr>
          <p:spPr bwMode="auto">
            <a:xfrm>
              <a:off x="7826466" y="5299874"/>
              <a:ext cx="2015739" cy="1439849"/>
            </a:xfrm>
            <a:prstGeom prst="ellipse">
              <a:avLst/>
            </a:prstGeom>
            <a:solidFill>
              <a:schemeClr val="bg1"/>
            </a:solidFill>
            <a:ln w="63500">
              <a:solidFill>
                <a:schemeClr val="accent1"/>
              </a:solidFill>
            </a:ln>
            <a:effectLs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46A18B77-4BC0-464A-BCAB-F283171C1F2A}"/>
                </a:ext>
              </a:extLst>
            </p:cNvPr>
            <p:cNvSpPr/>
            <p:nvPr/>
          </p:nvSpPr>
          <p:spPr bwMode="auto">
            <a:xfrm>
              <a:off x="8231785" y="5767679"/>
              <a:ext cx="1178015" cy="533399"/>
            </a:xfrm>
            <a:prstGeom prst="rect">
              <a:avLst/>
            </a:prstGeom>
            <a:solidFill>
              <a:schemeClr val="bg1"/>
            </a:solidFill>
            <a:ln w="38100">
              <a:solidFill>
                <a:schemeClr val="accent1"/>
              </a:solidFill>
            </a:ln>
            <a:effectLst/>
            <a:ex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
                  <a:schemeClr val="accent2"/>
                </a:buClr>
                <a:buSzPct val="70000"/>
                <a:buNone/>
                <a:tabLst/>
              </a:pPr>
              <a:r>
                <a:rPr kumimoji="0" lang="en-US" sz="800" b="0" i="1" u="none" strike="noStrike" cap="none" normalizeH="0" baseline="0" dirty="0">
                  <a:ln>
                    <a:noFill/>
                  </a:ln>
                  <a:solidFill>
                    <a:schemeClr val="tx1"/>
                  </a:solidFill>
                  <a:effectLst/>
                  <a:latin typeface="Arial" charset="0"/>
                </a:rPr>
                <a:t>Mona </a:t>
              </a:r>
              <a:r>
                <a:rPr lang="en-US" sz="800" i="1" dirty="0"/>
                <a:t>With the Good Hair</a:t>
              </a:r>
              <a:r>
                <a:rPr lang="en-US" sz="800" dirty="0"/>
                <a:t> – </a:t>
              </a:r>
              <a:r>
                <a:rPr kumimoji="0" lang="en-US" sz="800" b="0" i="1" u="none" strike="noStrike" cap="none" normalizeH="0" baseline="0" dirty="0" err="1">
                  <a:ln>
                    <a:noFill/>
                  </a:ln>
                  <a:solidFill>
                    <a:schemeClr val="tx1"/>
                  </a:solidFill>
                  <a:effectLst/>
                  <a:latin typeface="Arial" charset="0"/>
                </a:rPr>
                <a:t>Ld’V</a:t>
              </a:r>
              <a:r>
                <a:rPr kumimoji="0" lang="en-US" sz="800" b="0" i="1" u="none" strike="noStrike" cap="none" normalizeH="0" baseline="0" dirty="0">
                  <a:ln>
                    <a:noFill/>
                  </a:ln>
                  <a:solidFill>
                    <a:schemeClr val="tx1"/>
                  </a:solidFill>
                  <a:effectLst/>
                  <a:latin typeface="Arial" charset="0"/>
                </a:rPr>
                <a:t> ca. 1503</a:t>
              </a:r>
            </a:p>
          </p:txBody>
        </p:sp>
      </p:grpSp>
      <p:sp>
        <p:nvSpPr>
          <p:cNvPr id="9" name="Oval 8">
            <a:extLst>
              <a:ext uri="{FF2B5EF4-FFF2-40B4-BE49-F238E27FC236}">
                <a16:creationId xmlns:a16="http://schemas.microsoft.com/office/drawing/2014/main" id="{80E69275-EE38-4441-8927-F18AE1365813}"/>
              </a:ext>
            </a:extLst>
          </p:cNvPr>
          <p:cNvSpPr/>
          <p:nvPr/>
        </p:nvSpPr>
        <p:spPr bwMode="auto">
          <a:xfrm>
            <a:off x="7543800" y="5181600"/>
            <a:ext cx="2394626" cy="1600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CD1701EE-E190-4595-955B-93D4ED201EE9}"/>
              </a:ext>
            </a:extLst>
          </p:cNvPr>
          <p:cNvCxnSpPr>
            <a:cxnSpLocks/>
            <a:stCxn id="14" idx="1"/>
          </p:cNvCxnSpPr>
          <p:nvPr/>
        </p:nvCxnSpPr>
        <p:spPr bwMode="auto">
          <a:xfrm>
            <a:off x="4928680" y="4000499"/>
            <a:ext cx="2157920" cy="1427104"/>
          </a:xfrm>
          <a:prstGeom prst="line">
            <a:avLst/>
          </a:prstGeom>
          <a:ln/>
          <a:extLst/>
        </p:spPr>
        <p:style>
          <a:lnRef idx="1">
            <a:schemeClr val="dk1"/>
          </a:lnRef>
          <a:fillRef idx="0">
            <a:schemeClr val="dk1"/>
          </a:fillRef>
          <a:effectRef idx="0">
            <a:schemeClr val="dk1"/>
          </a:effectRef>
          <a:fontRef idx="minor">
            <a:schemeClr val="tx1"/>
          </a:fontRef>
        </p:style>
      </p:cxnSp>
      <p:sp>
        <p:nvSpPr>
          <p:cNvPr id="14" name="Right Brace 13">
            <a:extLst>
              <a:ext uri="{FF2B5EF4-FFF2-40B4-BE49-F238E27FC236}">
                <a16:creationId xmlns:a16="http://schemas.microsoft.com/office/drawing/2014/main" id="{559178E1-5A67-4F6E-B090-B9F33126E0DB}"/>
              </a:ext>
            </a:extLst>
          </p:cNvPr>
          <p:cNvSpPr/>
          <p:nvPr/>
        </p:nvSpPr>
        <p:spPr bwMode="auto">
          <a:xfrm>
            <a:off x="4436907" y="1371599"/>
            <a:ext cx="491773" cy="5257800"/>
          </a:xfrm>
          <a:prstGeom prst="rightBrace">
            <a:avLst/>
          </a:prstGeom>
          <a:ln w="38100"/>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114536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5694-C338-469A-9729-19566C3130C5}"/>
              </a:ext>
            </a:extLst>
          </p:cNvPr>
          <p:cNvSpPr>
            <a:spLocks noGrp="1"/>
          </p:cNvSpPr>
          <p:nvPr>
            <p:ph type="title"/>
          </p:nvPr>
        </p:nvSpPr>
        <p:spPr/>
        <p:txBody>
          <a:bodyPr/>
          <a:lstStyle/>
          <a:p>
            <a:r>
              <a:rPr lang="en-US" dirty="0"/>
              <a:t>Welcome: Lighting Design Lab 2019 and Beyond</a:t>
            </a:r>
          </a:p>
        </p:txBody>
      </p:sp>
      <p:pic>
        <p:nvPicPr>
          <p:cNvPr id="3" name="Picture 2">
            <a:extLst>
              <a:ext uri="{FF2B5EF4-FFF2-40B4-BE49-F238E27FC236}">
                <a16:creationId xmlns:a16="http://schemas.microsoft.com/office/drawing/2014/main" id="{A93A3F2D-76F4-46D1-9D97-32F7BEDEE156}"/>
              </a:ext>
            </a:extLst>
          </p:cNvPr>
          <p:cNvPicPr>
            <a:picLocks noChangeAspect="1"/>
          </p:cNvPicPr>
          <p:nvPr/>
        </p:nvPicPr>
        <p:blipFill rotWithShape="1">
          <a:blip r:embed="rId3"/>
          <a:srcRect t="8889"/>
          <a:stretch/>
        </p:blipFill>
        <p:spPr>
          <a:xfrm>
            <a:off x="7053355" y="1066800"/>
            <a:ext cx="4605245" cy="4953000"/>
          </a:xfrm>
          <a:prstGeom prst="rect">
            <a:avLst/>
          </a:prstGeom>
        </p:spPr>
      </p:pic>
      <p:pic>
        <p:nvPicPr>
          <p:cNvPr id="10" name="Picture 9">
            <a:extLst>
              <a:ext uri="{FF2B5EF4-FFF2-40B4-BE49-F238E27FC236}">
                <a16:creationId xmlns:a16="http://schemas.microsoft.com/office/drawing/2014/main" id="{53D88B18-BD29-42EA-8D95-9418F72E8D89}"/>
              </a:ext>
            </a:extLst>
          </p:cNvPr>
          <p:cNvPicPr>
            <a:picLocks noChangeAspect="1"/>
          </p:cNvPicPr>
          <p:nvPr/>
        </p:nvPicPr>
        <p:blipFill rotWithShape="1">
          <a:blip r:embed="rId4"/>
          <a:srcRect b="1252"/>
          <a:stretch/>
        </p:blipFill>
        <p:spPr>
          <a:xfrm>
            <a:off x="0" y="3543300"/>
            <a:ext cx="6298334" cy="3085920"/>
          </a:xfrm>
          <a:prstGeom prst="rect">
            <a:avLst/>
          </a:prstGeom>
        </p:spPr>
      </p:pic>
      <p:grpSp>
        <p:nvGrpSpPr>
          <p:cNvPr id="11" name="Group 10">
            <a:extLst>
              <a:ext uri="{FF2B5EF4-FFF2-40B4-BE49-F238E27FC236}">
                <a16:creationId xmlns:a16="http://schemas.microsoft.com/office/drawing/2014/main" id="{CCADD187-A82B-4703-BF4C-1E8D0EAADC25}"/>
              </a:ext>
            </a:extLst>
          </p:cNvPr>
          <p:cNvGrpSpPr/>
          <p:nvPr/>
        </p:nvGrpSpPr>
        <p:grpSpPr>
          <a:xfrm>
            <a:off x="304800" y="1219200"/>
            <a:ext cx="5998680" cy="2209800"/>
            <a:chOff x="937308" y="1461077"/>
            <a:chExt cx="11408921" cy="4318441"/>
          </a:xfrm>
        </p:grpSpPr>
        <p:pic>
          <p:nvPicPr>
            <p:cNvPr id="12" name="Picture 11">
              <a:extLst>
                <a:ext uri="{FF2B5EF4-FFF2-40B4-BE49-F238E27FC236}">
                  <a16:creationId xmlns:a16="http://schemas.microsoft.com/office/drawing/2014/main" id="{13127663-B96E-43AD-987F-4AA405E326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3885" y="1461077"/>
              <a:ext cx="4269030" cy="1523527"/>
            </a:xfrm>
            <a:prstGeom prst="rect">
              <a:avLst/>
            </a:prstGeom>
          </p:spPr>
        </p:pic>
        <p:grpSp>
          <p:nvGrpSpPr>
            <p:cNvPr id="13" name="Group 12">
              <a:extLst>
                <a:ext uri="{FF2B5EF4-FFF2-40B4-BE49-F238E27FC236}">
                  <a16:creationId xmlns:a16="http://schemas.microsoft.com/office/drawing/2014/main" id="{F576E8EE-C6BB-4442-BC51-F1BCE32CC8C2}"/>
                </a:ext>
              </a:extLst>
            </p:cNvPr>
            <p:cNvGrpSpPr/>
            <p:nvPr/>
          </p:nvGrpSpPr>
          <p:grpSpPr>
            <a:xfrm>
              <a:off x="4554149" y="3429000"/>
              <a:ext cx="3083701" cy="2350518"/>
              <a:chOff x="4648200" y="3962400"/>
              <a:chExt cx="3083701" cy="2350518"/>
            </a:xfrm>
          </p:grpSpPr>
          <p:pic>
            <p:nvPicPr>
              <p:cNvPr id="20" name="Picture 19">
                <a:extLst>
                  <a:ext uri="{FF2B5EF4-FFF2-40B4-BE49-F238E27FC236}">
                    <a16:creationId xmlns:a16="http://schemas.microsoft.com/office/drawing/2014/main" id="{27DD649B-2F59-49BF-9D7C-885031FA1551}"/>
                  </a:ext>
                </a:extLst>
              </p:cNvPr>
              <p:cNvPicPr>
                <a:picLocks noChangeAspect="1"/>
              </p:cNvPicPr>
              <p:nvPr/>
            </p:nvPicPr>
            <p:blipFill>
              <a:blip r:embed="rId6"/>
              <a:stretch>
                <a:fillRect/>
              </a:stretch>
            </p:blipFill>
            <p:spPr>
              <a:xfrm>
                <a:off x="4648200" y="5129275"/>
                <a:ext cx="3083701" cy="1183643"/>
              </a:xfrm>
              <a:prstGeom prst="rect">
                <a:avLst/>
              </a:prstGeom>
            </p:spPr>
          </p:pic>
          <p:sp>
            <p:nvSpPr>
              <p:cNvPr id="21" name="Arrow: Down 20">
                <a:extLst>
                  <a:ext uri="{FF2B5EF4-FFF2-40B4-BE49-F238E27FC236}">
                    <a16:creationId xmlns:a16="http://schemas.microsoft.com/office/drawing/2014/main" id="{3F2929AB-1979-4F22-87FF-8B605BEF8D54}"/>
                  </a:ext>
                </a:extLst>
              </p:cNvPr>
              <p:cNvSpPr/>
              <p:nvPr/>
            </p:nvSpPr>
            <p:spPr>
              <a:xfrm flipV="1">
                <a:off x="5848528" y="3962400"/>
                <a:ext cx="799744" cy="734810"/>
              </a:xfrm>
              <a:prstGeom prst="downArrow">
                <a:avLst>
                  <a:gd name="adj1" fmla="val 44085"/>
                  <a:gd name="adj2" fmla="val 51628"/>
                </a:avLst>
              </a:prstGeom>
              <a:solidFill>
                <a:srgbClr val="97C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A1CBE98-2E22-4972-B1BF-8C6D22C991C7}"/>
                </a:ext>
              </a:extLst>
            </p:cNvPr>
            <p:cNvGrpSpPr/>
            <p:nvPr/>
          </p:nvGrpSpPr>
          <p:grpSpPr>
            <a:xfrm>
              <a:off x="937308" y="2030580"/>
              <a:ext cx="2948892" cy="825787"/>
              <a:chOff x="1371289" y="5845170"/>
              <a:chExt cx="2948892" cy="825787"/>
            </a:xfrm>
          </p:grpSpPr>
          <p:sp>
            <p:nvSpPr>
              <p:cNvPr id="18" name="Content Placeholder 2">
                <a:extLst>
                  <a:ext uri="{FF2B5EF4-FFF2-40B4-BE49-F238E27FC236}">
                    <a16:creationId xmlns:a16="http://schemas.microsoft.com/office/drawing/2014/main" id="{AFF4AEEB-F4C0-445B-B880-5AA0762390C9}"/>
                  </a:ext>
                </a:extLst>
              </p:cNvPr>
              <p:cNvSpPr txBox="1">
                <a:spLocks/>
              </p:cNvSpPr>
              <p:nvPr/>
            </p:nvSpPr>
            <p:spPr>
              <a:xfrm>
                <a:off x="1371289" y="5845170"/>
                <a:ext cx="1928855" cy="8257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Industry Partners</a:t>
                </a:r>
              </a:p>
            </p:txBody>
          </p:sp>
          <p:cxnSp>
            <p:nvCxnSpPr>
              <p:cNvPr id="19" name="Straight Arrow Connector 18">
                <a:extLst>
                  <a:ext uri="{FF2B5EF4-FFF2-40B4-BE49-F238E27FC236}">
                    <a16:creationId xmlns:a16="http://schemas.microsoft.com/office/drawing/2014/main" id="{F25255EF-7ADB-4A2A-86D6-1EF4C66AE077}"/>
                  </a:ext>
                </a:extLst>
              </p:cNvPr>
              <p:cNvCxnSpPr>
                <a:cxnSpLocks/>
              </p:cNvCxnSpPr>
              <p:nvPr/>
            </p:nvCxnSpPr>
            <p:spPr>
              <a:xfrm flipV="1">
                <a:off x="3209937" y="6204166"/>
                <a:ext cx="1110244" cy="35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93B51FC-157A-48D5-985A-B909F5D3DC43}"/>
                </a:ext>
              </a:extLst>
            </p:cNvPr>
            <p:cNvGrpSpPr/>
            <p:nvPr/>
          </p:nvGrpSpPr>
          <p:grpSpPr>
            <a:xfrm>
              <a:off x="8077200" y="2036879"/>
              <a:ext cx="4269029" cy="825787"/>
              <a:chOff x="7867822" y="5507115"/>
              <a:chExt cx="4269029" cy="825787"/>
            </a:xfrm>
          </p:grpSpPr>
          <p:sp>
            <p:nvSpPr>
              <p:cNvPr id="16" name="Content Placeholder 2">
                <a:extLst>
                  <a:ext uri="{FF2B5EF4-FFF2-40B4-BE49-F238E27FC236}">
                    <a16:creationId xmlns:a16="http://schemas.microsoft.com/office/drawing/2014/main" id="{63A9B6FA-9DE3-470D-9A68-973E48191BF0}"/>
                  </a:ext>
                </a:extLst>
              </p:cNvPr>
              <p:cNvSpPr txBox="1">
                <a:spLocks/>
              </p:cNvSpPr>
              <p:nvPr/>
            </p:nvSpPr>
            <p:spPr>
              <a:xfrm>
                <a:off x="9178986" y="5507115"/>
                <a:ext cx="2957865" cy="8257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Utility Stakeholders</a:t>
                </a:r>
              </a:p>
            </p:txBody>
          </p:sp>
          <p:cxnSp>
            <p:nvCxnSpPr>
              <p:cNvPr id="17" name="Straight Arrow Connector 16">
                <a:extLst>
                  <a:ext uri="{FF2B5EF4-FFF2-40B4-BE49-F238E27FC236}">
                    <a16:creationId xmlns:a16="http://schemas.microsoft.com/office/drawing/2014/main" id="{9EC64855-6A46-41F8-9804-C111D3FA1965}"/>
                  </a:ext>
                </a:extLst>
              </p:cNvPr>
              <p:cNvCxnSpPr>
                <a:cxnSpLocks/>
              </p:cNvCxnSpPr>
              <p:nvPr/>
            </p:nvCxnSpPr>
            <p:spPr>
              <a:xfrm flipH="1">
                <a:off x="7867822" y="5954792"/>
                <a:ext cx="1485702" cy="15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12867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8BB68CEA-73F3-4976-B6EC-0F88B0839A46}"/>
              </a:ext>
            </a:extLst>
          </p:cNvPr>
          <p:cNvSpPr/>
          <p:nvPr/>
        </p:nvSpPr>
        <p:spPr bwMode="auto">
          <a:xfrm>
            <a:off x="419100" y="1160040"/>
            <a:ext cx="11353800" cy="5462193"/>
          </a:xfrm>
          <a:prstGeom prst="triangle">
            <a:avLst/>
          </a:prstGeom>
          <a:solidFill>
            <a:schemeClr val="accent2">
              <a:lumMod val="10000"/>
              <a:lumOff val="90000"/>
              <a:alpha val="61000"/>
            </a:schemeClr>
          </a:solidFill>
          <a:ln>
            <a:noFill/>
          </a:ln>
          <a:effectLst/>
          <a:extLst/>
        </p:spPr>
        <p:txBody>
          <a:bodyPr vert="horz" wrap="square" lIns="91440" tIns="45720" rIns="91440" bIns="45720" numCol="1" rtlCol="0" anchor="t" anchorCtr="0" compatLnSpc="1">
            <a:prstTxWarp prst="textNoShape">
              <a:avLst/>
            </a:prstTxWarp>
          </a:bodyPr>
          <a:lstStyle/>
          <a:p>
            <a: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pPr>
            <a:endParaRPr kumimoji="0" lang="en-US" sz="2600" b="0" i="0" u="none" strike="noStrike" cap="none" normalizeH="0" baseline="0">
              <a:ln>
                <a:noFill/>
              </a:ln>
              <a:solidFill>
                <a:schemeClr val="tx1"/>
              </a:solidFill>
              <a:effectLst/>
              <a:latin typeface="Arial" charset="0"/>
            </a:endParaRPr>
          </a:p>
        </p:txBody>
      </p:sp>
      <p:sp>
        <p:nvSpPr>
          <p:cNvPr id="3" name="Title 2">
            <a:extLst>
              <a:ext uri="{FF2B5EF4-FFF2-40B4-BE49-F238E27FC236}">
                <a16:creationId xmlns:a16="http://schemas.microsoft.com/office/drawing/2014/main" id="{187D26A6-1560-422E-9F91-53C2E4758EA5}"/>
              </a:ext>
            </a:extLst>
          </p:cNvPr>
          <p:cNvSpPr>
            <a:spLocks noGrp="1"/>
          </p:cNvSpPr>
          <p:nvPr>
            <p:ph type="title"/>
          </p:nvPr>
        </p:nvSpPr>
        <p:spPr>
          <a:xfrm>
            <a:off x="533400" y="216501"/>
            <a:ext cx="11125200" cy="457200"/>
          </a:xfrm>
        </p:spPr>
        <p:txBody>
          <a:bodyPr/>
          <a:lstStyle/>
          <a:p>
            <a:r>
              <a:rPr lang="en-US" sz="3200" dirty="0">
                <a:solidFill>
                  <a:schemeClr val="accent2">
                    <a:lumMod val="90000"/>
                    <a:lumOff val="10000"/>
                  </a:schemeClr>
                </a:solidFill>
              </a:rPr>
              <a:t>Inclusive Advisory Committees </a:t>
            </a:r>
            <a:endParaRPr lang="en-US" dirty="0">
              <a:solidFill>
                <a:schemeClr val="accent2">
                  <a:lumMod val="90000"/>
                  <a:lumOff val="10000"/>
                </a:schemeClr>
              </a:solidFill>
            </a:endParaRPr>
          </a:p>
        </p:txBody>
      </p:sp>
      <p:cxnSp>
        <p:nvCxnSpPr>
          <p:cNvPr id="7" name="Straight Connector 6">
            <a:extLst>
              <a:ext uri="{FF2B5EF4-FFF2-40B4-BE49-F238E27FC236}">
                <a16:creationId xmlns:a16="http://schemas.microsoft.com/office/drawing/2014/main" id="{FD36FE29-ED59-4376-99CA-7FB98FFC3CE8}"/>
              </a:ext>
            </a:extLst>
          </p:cNvPr>
          <p:cNvCxnSpPr>
            <a:cxnSpLocks/>
          </p:cNvCxnSpPr>
          <p:nvPr/>
        </p:nvCxnSpPr>
        <p:spPr>
          <a:xfrm>
            <a:off x="0" y="838200"/>
            <a:ext cx="121158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C0ED0D85-BBFE-4F75-A0B6-5113C20253C9}"/>
              </a:ext>
            </a:extLst>
          </p:cNvPr>
          <p:cNvSpPr txBox="1">
            <a:spLocks/>
          </p:cNvSpPr>
          <p:nvPr/>
        </p:nvSpPr>
        <p:spPr>
          <a:xfrm>
            <a:off x="457200" y="1219200"/>
            <a:ext cx="5257800" cy="5157399"/>
          </a:xfrm>
          <a:prstGeom prst="rect">
            <a:avLst/>
          </a:prstGeom>
        </p:spPr>
        <p:txBody>
          <a:bodyPr/>
          <a:lstStyle>
            <a:lvl1pPr marL="457200" indent="-457200" algn="l" rtl="0" eaLnBrk="1" fontAlgn="base" hangingPunct="1">
              <a:spcBef>
                <a:spcPts val="600"/>
              </a:spcBef>
              <a:spcAft>
                <a:spcPts val="600"/>
              </a:spcAft>
              <a:buClrTx/>
              <a:buSzPct val="101000"/>
              <a:buFont typeface="Wingdings" panose="05000000000000000000" pitchFamily="2" charset="2"/>
              <a:buChar char="§"/>
              <a:defRPr sz="2200">
                <a:solidFill>
                  <a:schemeClr val="tx1"/>
                </a:solidFill>
                <a:latin typeface="+mn-lt"/>
                <a:ea typeface="+mn-ea"/>
                <a:cs typeface="+mn-cs"/>
              </a:defRPr>
            </a:lvl1pPr>
            <a:lvl2pPr marL="692150" indent="-347663" algn="l" rtl="0" eaLnBrk="1" fontAlgn="base" hangingPunct="1">
              <a:spcBef>
                <a:spcPts val="600"/>
              </a:spcBef>
              <a:spcAft>
                <a:spcPts val="600"/>
              </a:spcAft>
              <a:buClrTx/>
              <a:buSzPct val="101000"/>
              <a:buFont typeface="Wingdings" panose="05000000000000000000" pitchFamily="2" charset="2"/>
              <a:buChar char="§"/>
              <a:defRPr sz="2000">
                <a:solidFill>
                  <a:schemeClr val="tx1"/>
                </a:solidFill>
                <a:latin typeface="+mn-lt"/>
              </a:defRPr>
            </a:lvl2pPr>
            <a:lvl3pPr marL="987425" indent="-293688"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3pPr>
            <a:lvl4pPr marL="1281113" indent="-292100"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4pPr>
            <a:lvl5pPr marL="1598613" indent="-315913" algn="l" rtl="0" eaLnBrk="1" fontAlgn="base" hangingPunct="1">
              <a:spcBef>
                <a:spcPts val="600"/>
              </a:spcBef>
              <a:spcAft>
                <a:spcPts val="600"/>
              </a:spcAft>
              <a:buClrTx/>
              <a:buSzPct val="101000"/>
              <a:buFont typeface="Wingdings" panose="05000000000000000000" pitchFamily="2" charset="2"/>
              <a:buChar char="§"/>
              <a:defRPr sz="1800">
                <a:solidFill>
                  <a:schemeClr val="tx1"/>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lvl="1"/>
            <a:endParaRPr lang="en-US" sz="2800" dirty="0"/>
          </a:p>
        </p:txBody>
      </p:sp>
      <p:sp>
        <p:nvSpPr>
          <p:cNvPr id="10" name="Rectangle 9">
            <a:extLst>
              <a:ext uri="{FF2B5EF4-FFF2-40B4-BE49-F238E27FC236}">
                <a16:creationId xmlns:a16="http://schemas.microsoft.com/office/drawing/2014/main" id="{B377D705-0834-42E7-B342-84731FCF0079}"/>
              </a:ext>
            </a:extLst>
          </p:cNvPr>
          <p:cNvSpPr/>
          <p:nvPr/>
        </p:nvSpPr>
        <p:spPr>
          <a:xfrm>
            <a:off x="4316569" y="1219200"/>
            <a:ext cx="3264035" cy="584775"/>
          </a:xfrm>
          <a:prstGeom prst="rect">
            <a:avLst/>
          </a:prstGeom>
        </p:spPr>
        <p:txBody>
          <a:bodyPr wrap="none">
            <a:spAutoFit/>
          </a:bodyPr>
          <a:lstStyle/>
          <a:p>
            <a:pPr lvl="1" algn="ctr">
              <a:buNone/>
            </a:pPr>
            <a:r>
              <a:rPr lang="en-US" sz="3200" dirty="0">
                <a:solidFill>
                  <a:schemeClr val="accent5">
                    <a:lumMod val="75000"/>
                  </a:schemeClr>
                </a:solidFill>
              </a:rPr>
              <a:t>Manufacturers</a:t>
            </a:r>
          </a:p>
        </p:txBody>
      </p:sp>
      <p:sp>
        <p:nvSpPr>
          <p:cNvPr id="14" name="Rectangle 13">
            <a:extLst>
              <a:ext uri="{FF2B5EF4-FFF2-40B4-BE49-F238E27FC236}">
                <a16:creationId xmlns:a16="http://schemas.microsoft.com/office/drawing/2014/main" id="{3A51A3F6-F557-4DD5-B4B1-DF828549CB54}"/>
              </a:ext>
            </a:extLst>
          </p:cNvPr>
          <p:cNvSpPr/>
          <p:nvPr/>
        </p:nvSpPr>
        <p:spPr>
          <a:xfrm>
            <a:off x="-10022" y="5257800"/>
            <a:ext cx="3920239" cy="1175706"/>
          </a:xfrm>
          <a:prstGeom prst="rect">
            <a:avLst/>
          </a:prstGeom>
        </p:spPr>
        <p:txBody>
          <a:bodyPr wrap="none">
            <a:spAutoFit/>
          </a:bodyPr>
          <a:lstStyle/>
          <a:p>
            <a:pPr lvl="1" algn="ctr">
              <a:buNone/>
            </a:pPr>
            <a:r>
              <a:rPr lang="en-US" sz="3200" dirty="0">
                <a:solidFill>
                  <a:schemeClr val="accent5">
                    <a:lumMod val="75000"/>
                  </a:schemeClr>
                </a:solidFill>
              </a:rPr>
              <a:t>Energy Efficiency </a:t>
            </a:r>
          </a:p>
          <a:p>
            <a:pPr lvl="1">
              <a:buNone/>
            </a:pPr>
            <a:r>
              <a:rPr lang="en-US" sz="3200" dirty="0">
                <a:solidFill>
                  <a:schemeClr val="accent5">
                    <a:lumMod val="75000"/>
                  </a:schemeClr>
                </a:solidFill>
              </a:rPr>
              <a:t>Orgs</a:t>
            </a:r>
          </a:p>
        </p:txBody>
      </p:sp>
      <p:sp>
        <p:nvSpPr>
          <p:cNvPr id="16" name="Rectangle 15">
            <a:extLst>
              <a:ext uri="{FF2B5EF4-FFF2-40B4-BE49-F238E27FC236}">
                <a16:creationId xmlns:a16="http://schemas.microsoft.com/office/drawing/2014/main" id="{0DEB9D51-99D7-4504-8077-B845EE2138F2}"/>
              </a:ext>
            </a:extLst>
          </p:cNvPr>
          <p:cNvSpPr/>
          <p:nvPr/>
        </p:nvSpPr>
        <p:spPr>
          <a:xfrm>
            <a:off x="8991600" y="5258210"/>
            <a:ext cx="1968809" cy="584775"/>
          </a:xfrm>
          <a:prstGeom prst="rect">
            <a:avLst/>
          </a:prstGeom>
        </p:spPr>
        <p:txBody>
          <a:bodyPr wrap="none">
            <a:spAutoFit/>
          </a:bodyPr>
          <a:lstStyle/>
          <a:p>
            <a:pPr lvl="1" algn="ctr">
              <a:buNone/>
            </a:pPr>
            <a:r>
              <a:rPr lang="en-US" sz="3200" dirty="0">
                <a:solidFill>
                  <a:schemeClr val="accent5">
                    <a:lumMod val="75000"/>
                  </a:schemeClr>
                </a:solidFill>
              </a:rPr>
              <a:t>Utilities</a:t>
            </a:r>
          </a:p>
        </p:txBody>
      </p:sp>
      <p:grpSp>
        <p:nvGrpSpPr>
          <p:cNvPr id="11" name="Group 10">
            <a:extLst>
              <a:ext uri="{FF2B5EF4-FFF2-40B4-BE49-F238E27FC236}">
                <a16:creationId xmlns:a16="http://schemas.microsoft.com/office/drawing/2014/main" id="{D380F203-213B-4F57-B460-4299E4F2290A}"/>
              </a:ext>
            </a:extLst>
          </p:cNvPr>
          <p:cNvGrpSpPr/>
          <p:nvPr/>
        </p:nvGrpSpPr>
        <p:grpSpPr>
          <a:xfrm>
            <a:off x="4896801" y="3115913"/>
            <a:ext cx="2494641" cy="2483483"/>
            <a:chOff x="6087208" y="3340786"/>
            <a:chExt cx="2209800" cy="1764704"/>
          </a:xfrm>
        </p:grpSpPr>
        <p:sp>
          <p:nvSpPr>
            <p:cNvPr id="18" name="Oval 17">
              <a:extLst>
                <a:ext uri="{FF2B5EF4-FFF2-40B4-BE49-F238E27FC236}">
                  <a16:creationId xmlns:a16="http://schemas.microsoft.com/office/drawing/2014/main" id="{11340898-1967-4AAD-97D4-97C3300B4AA9}"/>
                </a:ext>
              </a:extLst>
            </p:cNvPr>
            <p:cNvSpPr/>
            <p:nvPr/>
          </p:nvSpPr>
          <p:spPr bwMode="auto">
            <a:xfrm>
              <a:off x="6087208" y="3340786"/>
              <a:ext cx="2209800" cy="1764704"/>
            </a:xfrm>
            <a:prstGeom prst="ellipse">
              <a:avLst/>
            </a:prstGeom>
            <a:solidFill>
              <a:schemeClr val="accent3">
                <a:lumMod val="20000"/>
                <a:lumOff val="80000"/>
              </a:schemeClr>
            </a:solidFill>
            <a:ln w="19050">
              <a:solidFill>
                <a:srgbClr val="002060"/>
              </a:solidFill>
            </a:ln>
            <a:effectLst/>
            <a:extLst/>
          </p:spPr>
          <p:txBody>
            <a:bodyPr vert="horz" wrap="square" lIns="91440" tIns="45720" rIns="91440" bIns="45720" numCol="1" rtlCol="0" anchor="t" anchorCtr="0" compatLnSpc="1">
              <a:prstTxWarp prst="textNoShape">
                <a:avLst/>
              </a:prstTxWarp>
            </a:bodyPr>
            <a:lstStyle/>
            <a:p>
              <a:pPr marL="344487" marR="0" algn="l" defTabSz="914400" rtl="0" eaLnBrk="1" fontAlgn="base" latinLnBrk="0" hangingPunct="1">
                <a:lnSpc>
                  <a:spcPct val="100000"/>
                </a:lnSpc>
                <a:spcBef>
                  <a:spcPct val="20000"/>
                </a:spcBef>
                <a:spcAft>
                  <a:spcPct val="0"/>
                </a:spcAft>
                <a:buClr>
                  <a:schemeClr val="accent2"/>
                </a:buClr>
                <a:buSzPct val="70000"/>
                <a:buNone/>
                <a:tabLst/>
              </a:pPr>
              <a:endParaRPr kumimoji="0" lang="en-US" sz="26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E3A4D58F-498E-4A1D-AA4A-63155CB97AAC}"/>
                </a:ext>
              </a:extLst>
            </p:cNvPr>
            <p:cNvSpPr txBox="1"/>
            <p:nvPr/>
          </p:nvSpPr>
          <p:spPr>
            <a:xfrm>
              <a:off x="6391848" y="3863642"/>
              <a:ext cx="1533757" cy="781476"/>
            </a:xfrm>
            <a:prstGeom prst="rect">
              <a:avLst/>
            </a:prstGeom>
            <a:ln>
              <a:noFill/>
            </a:ln>
          </p:spPr>
          <p:txBody>
            <a:bodyPr wrap="square" lIns="101589" tIns="50795" rIns="101589" bIns="50795" rtlCol="0">
              <a:spAutoFit/>
            </a:bodyPr>
            <a:lstStyle/>
            <a:p>
              <a:pPr algn="ctr" defTabSz="697098">
                <a:lnSpc>
                  <a:spcPct val="90000"/>
                </a:lnSpc>
                <a:buSzPct val="100000"/>
                <a:buNone/>
              </a:pPr>
              <a:r>
                <a:rPr lang="en-US" sz="2400" kern="0" dirty="0">
                  <a:solidFill>
                    <a:schemeClr val="accent5">
                      <a:lumMod val="50000"/>
                    </a:schemeClr>
                  </a:solidFill>
                </a:rPr>
                <a:t>Technical Advisory Committee</a:t>
              </a:r>
            </a:p>
          </p:txBody>
        </p:sp>
      </p:grpSp>
      <p:cxnSp>
        <p:nvCxnSpPr>
          <p:cNvPr id="25" name="Straight Connector 24">
            <a:extLst>
              <a:ext uri="{FF2B5EF4-FFF2-40B4-BE49-F238E27FC236}">
                <a16:creationId xmlns:a16="http://schemas.microsoft.com/office/drawing/2014/main" id="{E25E2C8B-9B3B-46C9-A470-F5DBBC5E0E1D}"/>
              </a:ext>
            </a:extLst>
          </p:cNvPr>
          <p:cNvCxnSpPr>
            <a:cxnSpLocks/>
          </p:cNvCxnSpPr>
          <p:nvPr/>
        </p:nvCxnSpPr>
        <p:spPr bwMode="auto">
          <a:xfrm flipH="1">
            <a:off x="6169393" y="1740982"/>
            <a:ext cx="1" cy="1374931"/>
          </a:xfrm>
          <a:prstGeom prst="line">
            <a:avLst/>
          </a:prstGeom>
          <a:noFill/>
          <a:ln w="1905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526109F6-352B-4A44-921A-8DF88B050F7B}"/>
              </a:ext>
            </a:extLst>
          </p:cNvPr>
          <p:cNvCxnSpPr/>
          <p:nvPr/>
        </p:nvCxnSpPr>
        <p:spPr bwMode="auto">
          <a:xfrm flipV="1">
            <a:off x="3733800" y="4800600"/>
            <a:ext cx="1219200" cy="698838"/>
          </a:xfrm>
          <a:prstGeom prst="line">
            <a:avLst/>
          </a:prstGeom>
          <a:noFill/>
          <a:ln w="1905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DA59FC48-A4BF-47DE-A718-FBEA27A8C863}"/>
              </a:ext>
            </a:extLst>
          </p:cNvPr>
          <p:cNvCxnSpPr/>
          <p:nvPr/>
        </p:nvCxnSpPr>
        <p:spPr bwMode="auto">
          <a:xfrm flipH="1" flipV="1">
            <a:off x="7315158" y="4740560"/>
            <a:ext cx="2215528" cy="758876"/>
          </a:xfrm>
          <a:prstGeom prst="line">
            <a:avLst/>
          </a:prstGeom>
          <a:noFill/>
          <a:ln w="1905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1038770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45ECDEA-8572-483C-A335-546F16711189}"/>
              </a:ext>
            </a:extLst>
          </p:cNvPr>
          <p:cNvSpPr/>
          <p:nvPr/>
        </p:nvSpPr>
        <p:spPr>
          <a:xfrm>
            <a:off x="4929519" y="1809312"/>
            <a:ext cx="4765183" cy="4816698"/>
          </a:xfrm>
          <a:prstGeom prst="ellipse">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CB35374B-15FB-4480-AAF2-8E1C2250786D}"/>
              </a:ext>
            </a:extLst>
          </p:cNvPr>
          <p:cNvSpPr/>
          <p:nvPr/>
        </p:nvSpPr>
        <p:spPr>
          <a:xfrm>
            <a:off x="2296017" y="1882939"/>
            <a:ext cx="4765183" cy="4816698"/>
          </a:xfrm>
          <a:prstGeom prst="ellipse">
            <a:avLst/>
          </a:prstGeom>
          <a:noFill/>
          <a:ln w="381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493E0D19-FCF7-4618-985B-CE3B656BD03E}"/>
              </a:ext>
            </a:extLst>
          </p:cNvPr>
          <p:cNvSpPr txBox="1"/>
          <p:nvPr/>
        </p:nvSpPr>
        <p:spPr>
          <a:xfrm>
            <a:off x="4488318" y="125502"/>
            <a:ext cx="3215364" cy="400110"/>
          </a:xfrm>
          <a:prstGeom prst="rect">
            <a:avLst/>
          </a:prstGeom>
          <a:noFill/>
        </p:spPr>
        <p:txBody>
          <a:bodyPr wrap="square" rtlCol="0">
            <a:spAutoFit/>
          </a:bodyPr>
          <a:lstStyle/>
          <a:p>
            <a:pPr algn="ctr">
              <a:buNone/>
            </a:pPr>
            <a:r>
              <a:rPr lang="en-US" sz="2000" b="1" dirty="0">
                <a:solidFill>
                  <a:schemeClr val="accent5"/>
                </a:solidFill>
              </a:rPr>
              <a:t>End-Use Customers</a:t>
            </a:r>
          </a:p>
        </p:txBody>
      </p:sp>
      <p:sp>
        <p:nvSpPr>
          <p:cNvPr id="9" name="TextBox 8">
            <a:extLst>
              <a:ext uri="{FF2B5EF4-FFF2-40B4-BE49-F238E27FC236}">
                <a16:creationId xmlns:a16="http://schemas.microsoft.com/office/drawing/2014/main" id="{25129F2D-6989-4E52-B595-E9294F810B2F}"/>
              </a:ext>
            </a:extLst>
          </p:cNvPr>
          <p:cNvSpPr txBox="1"/>
          <p:nvPr/>
        </p:nvSpPr>
        <p:spPr>
          <a:xfrm>
            <a:off x="10104905" y="3399954"/>
            <a:ext cx="2060622" cy="1631216"/>
          </a:xfrm>
          <a:prstGeom prst="rect">
            <a:avLst/>
          </a:prstGeom>
          <a:noFill/>
        </p:spPr>
        <p:txBody>
          <a:bodyPr wrap="square" rtlCol="0">
            <a:spAutoFit/>
          </a:bodyPr>
          <a:lstStyle/>
          <a:p>
            <a:pPr marL="0" lvl="1" algn="ctr">
              <a:buNone/>
            </a:pPr>
            <a:r>
              <a:rPr lang="en-US" sz="2000" b="1" dirty="0">
                <a:solidFill>
                  <a:schemeClr val="accent5"/>
                </a:solidFill>
              </a:rPr>
              <a:t>Design-Bid-Build Market</a:t>
            </a:r>
          </a:p>
          <a:p>
            <a:pPr algn="ctr"/>
            <a:endParaRPr lang="en-US" sz="1800" dirty="0"/>
          </a:p>
          <a:p>
            <a:pPr algn="ctr">
              <a:buNone/>
            </a:pPr>
            <a:r>
              <a:rPr lang="en-US" sz="1600" i="1" dirty="0">
                <a:solidFill>
                  <a:schemeClr val="bg1">
                    <a:lumMod val="50000"/>
                  </a:schemeClr>
                </a:solidFill>
              </a:rPr>
              <a:t>New Construction &amp; </a:t>
            </a:r>
          </a:p>
          <a:p>
            <a:pPr algn="ctr">
              <a:buNone/>
            </a:pPr>
            <a:r>
              <a:rPr lang="en-US" sz="1600" i="1" dirty="0">
                <a:solidFill>
                  <a:schemeClr val="bg1">
                    <a:lumMod val="50000"/>
                  </a:schemeClr>
                </a:solidFill>
              </a:rPr>
              <a:t>Major Renovation</a:t>
            </a:r>
          </a:p>
        </p:txBody>
      </p:sp>
      <p:sp>
        <p:nvSpPr>
          <p:cNvPr id="10" name="TextBox 9">
            <a:extLst>
              <a:ext uri="{FF2B5EF4-FFF2-40B4-BE49-F238E27FC236}">
                <a16:creationId xmlns:a16="http://schemas.microsoft.com/office/drawing/2014/main" id="{E7977671-7457-4E1A-9D29-0EF10D01C30A}"/>
              </a:ext>
            </a:extLst>
          </p:cNvPr>
          <p:cNvSpPr txBox="1"/>
          <p:nvPr/>
        </p:nvSpPr>
        <p:spPr>
          <a:xfrm>
            <a:off x="-55397" y="3589543"/>
            <a:ext cx="2253087" cy="1594283"/>
          </a:xfrm>
          <a:prstGeom prst="rect">
            <a:avLst/>
          </a:prstGeom>
          <a:noFill/>
        </p:spPr>
        <p:txBody>
          <a:bodyPr wrap="square" rtlCol="0">
            <a:spAutoFit/>
          </a:bodyPr>
          <a:lstStyle/>
          <a:p>
            <a:pPr algn="ctr">
              <a:buNone/>
            </a:pPr>
            <a:r>
              <a:rPr lang="en-US" sz="2000" b="1" dirty="0">
                <a:solidFill>
                  <a:schemeClr val="accent5"/>
                </a:solidFill>
              </a:rPr>
              <a:t>Design-Build Market</a:t>
            </a:r>
          </a:p>
          <a:p>
            <a:pPr algn="ctr"/>
            <a:endParaRPr lang="en-US" sz="1600" dirty="0"/>
          </a:p>
          <a:p>
            <a:pPr algn="ctr">
              <a:buNone/>
            </a:pPr>
            <a:r>
              <a:rPr lang="en-US" sz="1600" i="1" dirty="0">
                <a:solidFill>
                  <a:schemeClr val="bg1">
                    <a:lumMod val="50000"/>
                  </a:schemeClr>
                </a:solidFill>
              </a:rPr>
              <a:t>Retrofits &amp;</a:t>
            </a:r>
          </a:p>
          <a:p>
            <a:pPr algn="ctr">
              <a:buNone/>
            </a:pPr>
            <a:r>
              <a:rPr lang="en-US" sz="1600" i="1" dirty="0">
                <a:solidFill>
                  <a:schemeClr val="bg1">
                    <a:lumMod val="50000"/>
                  </a:schemeClr>
                </a:solidFill>
              </a:rPr>
              <a:t>Tenant Improvements</a:t>
            </a:r>
          </a:p>
        </p:txBody>
      </p:sp>
      <p:sp>
        <p:nvSpPr>
          <p:cNvPr id="2" name="Left Brace 1">
            <a:extLst>
              <a:ext uri="{FF2B5EF4-FFF2-40B4-BE49-F238E27FC236}">
                <a16:creationId xmlns:a16="http://schemas.microsoft.com/office/drawing/2014/main" id="{568E5151-9CB4-42E8-814A-CB091F4E6312}"/>
              </a:ext>
            </a:extLst>
          </p:cNvPr>
          <p:cNvSpPr/>
          <p:nvPr/>
        </p:nvSpPr>
        <p:spPr>
          <a:xfrm>
            <a:off x="1909249" y="2295634"/>
            <a:ext cx="494569" cy="4352591"/>
          </a:xfrm>
          <a:prstGeom prst="leftBrace">
            <a:avLst>
              <a:gd name="adj1" fmla="val 8333"/>
              <a:gd name="adj2" fmla="val 4844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BBDB4594-1E67-4C76-A9E9-09D9A9236189}"/>
              </a:ext>
            </a:extLst>
          </p:cNvPr>
          <p:cNvSpPr/>
          <p:nvPr/>
        </p:nvSpPr>
        <p:spPr>
          <a:xfrm flipH="1">
            <a:off x="9736037" y="2114992"/>
            <a:ext cx="643739" cy="4352591"/>
          </a:xfrm>
          <a:prstGeom prst="leftBrace">
            <a:avLst>
              <a:gd name="adj1" fmla="val 8333"/>
              <a:gd name="adj2" fmla="val 4844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66A8EA81-802F-4270-B734-6DF0EC68ECCD}"/>
              </a:ext>
            </a:extLst>
          </p:cNvPr>
          <p:cNvSpPr/>
          <p:nvPr/>
        </p:nvSpPr>
        <p:spPr>
          <a:xfrm>
            <a:off x="3461347" y="659977"/>
            <a:ext cx="5175386" cy="437119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67B47-87B0-4AD7-AD5D-92D3EFBF1102}"/>
              </a:ext>
            </a:extLst>
          </p:cNvPr>
          <p:cNvSpPr txBox="1"/>
          <p:nvPr/>
        </p:nvSpPr>
        <p:spPr>
          <a:xfrm>
            <a:off x="5231948" y="5052850"/>
            <a:ext cx="1634183" cy="369332"/>
          </a:xfrm>
          <a:prstGeom prst="rect">
            <a:avLst/>
          </a:prstGeom>
          <a:noFill/>
        </p:spPr>
        <p:txBody>
          <a:bodyPr wrap="square" rtlCol="0">
            <a:spAutoFit/>
          </a:bodyPr>
          <a:lstStyle/>
          <a:p>
            <a:pPr algn="ctr">
              <a:buNone/>
            </a:pPr>
            <a:r>
              <a:rPr lang="en-US" sz="1800" dirty="0"/>
              <a:t>Sales Training</a:t>
            </a:r>
          </a:p>
        </p:txBody>
      </p:sp>
      <p:sp>
        <p:nvSpPr>
          <p:cNvPr id="37" name="TextBox 36">
            <a:extLst>
              <a:ext uri="{FF2B5EF4-FFF2-40B4-BE49-F238E27FC236}">
                <a16:creationId xmlns:a16="http://schemas.microsoft.com/office/drawing/2014/main" id="{02597F6D-E469-44C2-82DF-EA8F310103B7}"/>
              </a:ext>
            </a:extLst>
          </p:cNvPr>
          <p:cNvSpPr txBox="1"/>
          <p:nvPr/>
        </p:nvSpPr>
        <p:spPr>
          <a:xfrm>
            <a:off x="3463392" y="2611125"/>
            <a:ext cx="1634183" cy="646331"/>
          </a:xfrm>
          <a:prstGeom prst="rect">
            <a:avLst/>
          </a:prstGeom>
          <a:noFill/>
        </p:spPr>
        <p:txBody>
          <a:bodyPr wrap="square" rtlCol="0">
            <a:spAutoFit/>
          </a:bodyPr>
          <a:lstStyle/>
          <a:p>
            <a:pPr algn="ctr">
              <a:buNone/>
            </a:pPr>
            <a:r>
              <a:rPr lang="en-US" sz="1800" dirty="0"/>
              <a:t>Financial Incentives</a:t>
            </a:r>
          </a:p>
        </p:txBody>
      </p:sp>
      <p:sp>
        <p:nvSpPr>
          <p:cNvPr id="38" name="TextBox 37">
            <a:extLst>
              <a:ext uri="{FF2B5EF4-FFF2-40B4-BE49-F238E27FC236}">
                <a16:creationId xmlns:a16="http://schemas.microsoft.com/office/drawing/2014/main" id="{6648DABD-52CE-4613-A159-D1C5CE520999}"/>
              </a:ext>
            </a:extLst>
          </p:cNvPr>
          <p:cNvSpPr txBox="1"/>
          <p:nvPr/>
        </p:nvSpPr>
        <p:spPr>
          <a:xfrm>
            <a:off x="5138910" y="2611125"/>
            <a:ext cx="1634183" cy="646331"/>
          </a:xfrm>
          <a:prstGeom prst="rect">
            <a:avLst/>
          </a:prstGeom>
          <a:noFill/>
        </p:spPr>
        <p:txBody>
          <a:bodyPr wrap="square" rtlCol="0">
            <a:spAutoFit/>
          </a:bodyPr>
          <a:lstStyle/>
          <a:p>
            <a:pPr algn="ctr">
              <a:buNone/>
            </a:pPr>
            <a:r>
              <a:rPr lang="en-US" sz="1800" dirty="0"/>
              <a:t>Market Collateral</a:t>
            </a:r>
          </a:p>
        </p:txBody>
      </p:sp>
      <p:sp>
        <p:nvSpPr>
          <p:cNvPr id="39" name="TextBox 38">
            <a:extLst>
              <a:ext uri="{FF2B5EF4-FFF2-40B4-BE49-F238E27FC236}">
                <a16:creationId xmlns:a16="http://schemas.microsoft.com/office/drawing/2014/main" id="{91B2DFB9-7797-4596-9FE5-0CFF27FEBDC2}"/>
              </a:ext>
            </a:extLst>
          </p:cNvPr>
          <p:cNvSpPr txBox="1"/>
          <p:nvPr/>
        </p:nvSpPr>
        <p:spPr>
          <a:xfrm>
            <a:off x="5532943" y="5546826"/>
            <a:ext cx="1126114" cy="369332"/>
          </a:xfrm>
          <a:prstGeom prst="rect">
            <a:avLst/>
          </a:prstGeom>
          <a:noFill/>
        </p:spPr>
        <p:txBody>
          <a:bodyPr wrap="square" rtlCol="0">
            <a:spAutoFit/>
          </a:bodyPr>
          <a:lstStyle/>
          <a:p>
            <a:pPr algn="ctr">
              <a:buNone/>
            </a:pPr>
            <a:r>
              <a:rPr lang="en-US" sz="1800" dirty="0"/>
              <a:t>CEUs</a:t>
            </a:r>
          </a:p>
        </p:txBody>
      </p:sp>
      <p:sp>
        <p:nvSpPr>
          <p:cNvPr id="40" name="TextBox 39">
            <a:extLst>
              <a:ext uri="{FF2B5EF4-FFF2-40B4-BE49-F238E27FC236}">
                <a16:creationId xmlns:a16="http://schemas.microsoft.com/office/drawing/2014/main" id="{C879EC47-5403-45D2-B4C9-63B368381D82}"/>
              </a:ext>
            </a:extLst>
          </p:cNvPr>
          <p:cNvSpPr txBox="1"/>
          <p:nvPr/>
        </p:nvSpPr>
        <p:spPr>
          <a:xfrm>
            <a:off x="5171559" y="3414554"/>
            <a:ext cx="1634183" cy="646331"/>
          </a:xfrm>
          <a:prstGeom prst="rect">
            <a:avLst/>
          </a:prstGeom>
          <a:noFill/>
        </p:spPr>
        <p:txBody>
          <a:bodyPr wrap="square" rtlCol="0">
            <a:spAutoFit/>
          </a:bodyPr>
          <a:lstStyle/>
          <a:p>
            <a:pPr algn="ctr">
              <a:buNone/>
            </a:pPr>
            <a:r>
              <a:rPr lang="en-US" sz="1800" dirty="0"/>
              <a:t>Best Practice Guides</a:t>
            </a:r>
          </a:p>
        </p:txBody>
      </p:sp>
      <p:sp>
        <p:nvSpPr>
          <p:cNvPr id="41" name="TextBox 40">
            <a:extLst>
              <a:ext uri="{FF2B5EF4-FFF2-40B4-BE49-F238E27FC236}">
                <a16:creationId xmlns:a16="http://schemas.microsoft.com/office/drawing/2014/main" id="{82FB7056-332E-4254-9FEE-F14D90A83B95}"/>
              </a:ext>
            </a:extLst>
          </p:cNvPr>
          <p:cNvSpPr txBox="1"/>
          <p:nvPr/>
        </p:nvSpPr>
        <p:spPr>
          <a:xfrm>
            <a:off x="6866131" y="2552469"/>
            <a:ext cx="1634183" cy="646331"/>
          </a:xfrm>
          <a:prstGeom prst="rect">
            <a:avLst/>
          </a:prstGeom>
          <a:noFill/>
        </p:spPr>
        <p:txBody>
          <a:bodyPr wrap="square" rtlCol="0">
            <a:spAutoFit/>
          </a:bodyPr>
          <a:lstStyle/>
          <a:p>
            <a:pPr algn="ctr">
              <a:buNone/>
            </a:pPr>
            <a:r>
              <a:rPr lang="en-US" sz="1800" dirty="0"/>
              <a:t>Design Support</a:t>
            </a:r>
          </a:p>
        </p:txBody>
      </p:sp>
      <p:sp>
        <p:nvSpPr>
          <p:cNvPr id="42" name="TextBox 41">
            <a:extLst>
              <a:ext uri="{FF2B5EF4-FFF2-40B4-BE49-F238E27FC236}">
                <a16:creationId xmlns:a16="http://schemas.microsoft.com/office/drawing/2014/main" id="{75714906-624C-4DE9-A2B7-BFF345EAFBB8}"/>
              </a:ext>
            </a:extLst>
          </p:cNvPr>
          <p:cNvSpPr txBox="1"/>
          <p:nvPr/>
        </p:nvSpPr>
        <p:spPr>
          <a:xfrm>
            <a:off x="2784105" y="4795728"/>
            <a:ext cx="1930348" cy="461665"/>
          </a:xfrm>
          <a:prstGeom prst="rect">
            <a:avLst/>
          </a:prstGeom>
          <a:noFill/>
        </p:spPr>
        <p:txBody>
          <a:bodyPr wrap="square" rtlCol="0">
            <a:spAutoFit/>
          </a:bodyPr>
          <a:lstStyle/>
          <a:p>
            <a:pPr algn="ctr">
              <a:buNone/>
            </a:pPr>
            <a:r>
              <a:rPr lang="en-US" sz="2400" b="1" dirty="0"/>
              <a:t>Trade Allies</a:t>
            </a:r>
          </a:p>
        </p:txBody>
      </p:sp>
      <p:sp>
        <p:nvSpPr>
          <p:cNvPr id="43" name="TextBox 42">
            <a:extLst>
              <a:ext uri="{FF2B5EF4-FFF2-40B4-BE49-F238E27FC236}">
                <a16:creationId xmlns:a16="http://schemas.microsoft.com/office/drawing/2014/main" id="{903BB461-FBAE-4CBE-B695-E51566778D8B}"/>
              </a:ext>
            </a:extLst>
          </p:cNvPr>
          <p:cNvSpPr txBox="1"/>
          <p:nvPr/>
        </p:nvSpPr>
        <p:spPr>
          <a:xfrm>
            <a:off x="7062488" y="4814998"/>
            <a:ext cx="2587323" cy="461665"/>
          </a:xfrm>
          <a:prstGeom prst="rect">
            <a:avLst/>
          </a:prstGeom>
          <a:noFill/>
        </p:spPr>
        <p:txBody>
          <a:bodyPr wrap="square" rtlCol="0">
            <a:spAutoFit/>
          </a:bodyPr>
          <a:lstStyle/>
          <a:p>
            <a:pPr algn="ctr">
              <a:buNone/>
            </a:pPr>
            <a:r>
              <a:rPr lang="en-US" sz="2400" b="1" dirty="0"/>
              <a:t>Design Allies</a:t>
            </a:r>
          </a:p>
        </p:txBody>
      </p:sp>
      <p:sp>
        <p:nvSpPr>
          <p:cNvPr id="44" name="TextBox 43">
            <a:extLst>
              <a:ext uri="{FF2B5EF4-FFF2-40B4-BE49-F238E27FC236}">
                <a16:creationId xmlns:a16="http://schemas.microsoft.com/office/drawing/2014/main" id="{7618E15E-798C-42B1-ACAD-7E8743F2B558}"/>
              </a:ext>
            </a:extLst>
          </p:cNvPr>
          <p:cNvSpPr txBox="1"/>
          <p:nvPr/>
        </p:nvSpPr>
        <p:spPr>
          <a:xfrm>
            <a:off x="4437082" y="1055000"/>
            <a:ext cx="3215364" cy="461665"/>
          </a:xfrm>
          <a:prstGeom prst="rect">
            <a:avLst/>
          </a:prstGeom>
          <a:noFill/>
        </p:spPr>
        <p:txBody>
          <a:bodyPr wrap="square" rtlCol="0">
            <a:spAutoFit/>
          </a:bodyPr>
          <a:lstStyle/>
          <a:p>
            <a:pPr algn="ctr">
              <a:buNone/>
            </a:pPr>
            <a:r>
              <a:rPr lang="en-US" sz="2400" b="1" dirty="0"/>
              <a:t>Building Operators</a:t>
            </a:r>
          </a:p>
        </p:txBody>
      </p:sp>
      <p:sp>
        <p:nvSpPr>
          <p:cNvPr id="45" name="Left Brace 44">
            <a:extLst>
              <a:ext uri="{FF2B5EF4-FFF2-40B4-BE49-F238E27FC236}">
                <a16:creationId xmlns:a16="http://schemas.microsoft.com/office/drawing/2014/main" id="{BD715DF9-53E1-4AF7-B056-B60EE9C07AFE}"/>
              </a:ext>
            </a:extLst>
          </p:cNvPr>
          <p:cNvSpPr/>
          <p:nvPr/>
        </p:nvSpPr>
        <p:spPr>
          <a:xfrm rot="16200000" flipH="1">
            <a:off x="5666780" y="-1452640"/>
            <a:ext cx="643739" cy="4416530"/>
          </a:xfrm>
          <a:prstGeom prst="leftBrace">
            <a:avLst>
              <a:gd name="adj1" fmla="val 8333"/>
              <a:gd name="adj2" fmla="val 4844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835D170C-787F-4E1A-A622-8FE673090F7F}"/>
              </a:ext>
            </a:extLst>
          </p:cNvPr>
          <p:cNvSpPr txBox="1"/>
          <p:nvPr/>
        </p:nvSpPr>
        <p:spPr>
          <a:xfrm>
            <a:off x="5176179" y="4233702"/>
            <a:ext cx="1634183" cy="646331"/>
          </a:xfrm>
          <a:prstGeom prst="rect">
            <a:avLst/>
          </a:prstGeom>
          <a:noFill/>
        </p:spPr>
        <p:txBody>
          <a:bodyPr wrap="square" rtlCol="0">
            <a:spAutoFit/>
          </a:bodyPr>
          <a:lstStyle/>
          <a:p>
            <a:pPr algn="ctr">
              <a:buNone/>
            </a:pPr>
            <a:r>
              <a:rPr lang="en-US" sz="1800" dirty="0"/>
              <a:t>Hands on Learning</a:t>
            </a:r>
          </a:p>
        </p:txBody>
      </p:sp>
    </p:spTree>
    <p:extLst>
      <p:ext uri="{BB962C8B-B14F-4D97-AF65-F5344CB8AC3E}">
        <p14:creationId xmlns:p14="http://schemas.microsoft.com/office/powerpoint/2010/main" val="58146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8B27-38C1-4640-BE36-E881C40D3BB8}"/>
              </a:ext>
            </a:extLst>
          </p:cNvPr>
          <p:cNvSpPr>
            <a:spLocks noGrp="1"/>
          </p:cNvSpPr>
          <p:nvPr>
            <p:ph type="title"/>
          </p:nvPr>
        </p:nvSpPr>
        <p:spPr/>
        <p:txBody>
          <a:bodyPr/>
          <a:lstStyle/>
          <a:p>
            <a:r>
              <a:rPr lang="en-US" dirty="0"/>
              <a:t>Industry Engagement – What The Lab Heard</a:t>
            </a:r>
          </a:p>
        </p:txBody>
      </p:sp>
      <p:sp>
        <p:nvSpPr>
          <p:cNvPr id="9" name="Content Placeholder 2">
            <a:extLst>
              <a:ext uri="{FF2B5EF4-FFF2-40B4-BE49-F238E27FC236}">
                <a16:creationId xmlns:a16="http://schemas.microsoft.com/office/drawing/2014/main" id="{E3C77C33-1174-4D2C-AA8F-6A218BA91276}"/>
              </a:ext>
            </a:extLst>
          </p:cNvPr>
          <p:cNvSpPr txBox="1">
            <a:spLocks/>
          </p:cNvSpPr>
          <p:nvPr/>
        </p:nvSpPr>
        <p:spPr>
          <a:xfrm>
            <a:off x="2072640" y="1870928"/>
            <a:ext cx="8078258" cy="2472472"/>
          </a:xfrm>
          <a:prstGeom prst="rect">
            <a:avLst/>
          </a:prstGeom>
        </p:spPr>
        <p:txBody>
          <a:bodyPr vert="horz" wrap="square" lIns="0" tIns="0" rIns="0" bIns="0" rtlCol="0">
            <a:spAutoFit/>
          </a:bodyPr>
          <a:lstStyle>
            <a:lvl1pPr marL="228600" indent="-228600" algn="l" defTabSz="914400" rtl="0" eaLnBrk="1" latinLnBrk="0" hangingPunct="1">
              <a:lnSpc>
                <a:spcPct val="100000"/>
              </a:lnSpc>
              <a:spcBef>
                <a:spcPts val="1400"/>
              </a:spcBef>
              <a:buClr>
                <a:schemeClr val="accent3"/>
              </a:buClr>
              <a:buSzPct val="120000"/>
              <a:buFont typeface="Arial" panose="020B0604020202020204" pitchFamily="34" charset="0"/>
              <a:buChar char="•"/>
              <a:defRPr sz="2800" kern="1200">
                <a:solidFill>
                  <a:schemeClr val="tx2">
                    <a:lumMod val="50000"/>
                  </a:schemeClr>
                </a:solidFill>
                <a:latin typeface="+mn-lt"/>
                <a:ea typeface="+mn-ea"/>
                <a:cs typeface="+mn-cs"/>
              </a:defRPr>
            </a:lvl1pPr>
            <a:lvl2pPr marL="457200" indent="-228600" algn="l" defTabSz="914400" rtl="0" eaLnBrk="1" latinLnBrk="0" hangingPunct="1">
              <a:lnSpc>
                <a:spcPct val="100000"/>
              </a:lnSpc>
              <a:spcBef>
                <a:spcPts val="650"/>
              </a:spcBef>
              <a:buClr>
                <a:schemeClr val="accent3"/>
              </a:buClr>
              <a:buSzPct val="95000"/>
              <a:buFont typeface="Courier New" panose="02070309020205020404" pitchFamily="49" charset="0"/>
              <a:buChar char="o"/>
              <a:defRPr sz="2600" kern="1200">
                <a:solidFill>
                  <a:schemeClr val="tx2"/>
                </a:solidFill>
                <a:latin typeface="+mn-lt"/>
                <a:ea typeface="+mn-ea"/>
                <a:cs typeface="+mn-cs"/>
              </a:defRPr>
            </a:lvl2pPr>
            <a:lvl3pPr marL="633413" indent="-176213" algn="l" defTabSz="914400" rtl="0" eaLnBrk="1" latinLnBrk="0" hangingPunct="1">
              <a:lnSpc>
                <a:spcPct val="100000"/>
              </a:lnSpc>
              <a:spcBef>
                <a:spcPts val="600"/>
              </a:spcBef>
              <a:buClr>
                <a:schemeClr val="accent3"/>
              </a:buClr>
              <a:buSzPct val="120000"/>
              <a:buFont typeface="Arial" panose="020B0604020202020204" pitchFamily="34" charset="0"/>
              <a:buChar char="•"/>
              <a:defRPr sz="2400" kern="1200">
                <a:solidFill>
                  <a:schemeClr val="tx2"/>
                </a:solidFill>
                <a:latin typeface="+mn-lt"/>
                <a:ea typeface="+mn-ea"/>
                <a:cs typeface="+mn-cs"/>
              </a:defRPr>
            </a:lvl3pPr>
            <a:lvl4pPr marL="862013" indent="-176213" algn="l" defTabSz="914400" rtl="0" eaLnBrk="1" latinLnBrk="0" hangingPunct="1">
              <a:lnSpc>
                <a:spcPct val="100000"/>
              </a:lnSpc>
              <a:spcBef>
                <a:spcPts val="500"/>
              </a:spcBef>
              <a:buClr>
                <a:schemeClr val="accent3"/>
              </a:buClr>
              <a:buSzPct val="95000"/>
              <a:buFont typeface="Courier New" panose="02070309020205020404" pitchFamily="49" charset="0"/>
              <a:buChar char="o"/>
              <a:defRPr sz="2000" kern="1200">
                <a:solidFill>
                  <a:schemeClr val="tx2"/>
                </a:solidFill>
                <a:latin typeface="+mn-lt"/>
                <a:ea typeface="+mn-ea"/>
                <a:cs typeface="+mn-cs"/>
              </a:defRPr>
            </a:lvl4pPr>
            <a:lvl5pPr marL="1028700" indent="-176213" algn="l" defTabSz="914400" rtl="0" eaLnBrk="1" latinLnBrk="0" hangingPunct="1">
              <a:lnSpc>
                <a:spcPct val="100000"/>
              </a:lnSpc>
              <a:spcBef>
                <a:spcPts val="500"/>
              </a:spcBef>
              <a:buClrTx/>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Support from Industry</a:t>
            </a:r>
          </a:p>
          <a:p>
            <a:pPr marL="0" indent="0" algn="ctr">
              <a:buNone/>
            </a:pPr>
            <a:endParaRPr lang="en-US" sz="1400" dirty="0"/>
          </a:p>
          <a:p>
            <a:pPr marL="0" indent="0" algn="ctr">
              <a:buNone/>
            </a:pPr>
            <a:r>
              <a:rPr lang="en-US" dirty="0"/>
              <a:t>Desire to Sponsor the Lab</a:t>
            </a:r>
          </a:p>
          <a:p>
            <a:pPr marL="0" indent="0" algn="ctr">
              <a:buNone/>
            </a:pPr>
            <a:endParaRPr lang="en-US" sz="1400" dirty="0"/>
          </a:p>
          <a:p>
            <a:pPr marL="0" indent="0" algn="ctr">
              <a:buNone/>
            </a:pPr>
            <a:r>
              <a:rPr lang="en-US" dirty="0"/>
              <a:t>Affirmation of the need for </a:t>
            </a:r>
            <a:r>
              <a:rPr lang="en-US" b="1" i="1" dirty="0"/>
              <a:t>LDL Core Services</a:t>
            </a:r>
          </a:p>
        </p:txBody>
      </p:sp>
      <p:pic>
        <p:nvPicPr>
          <p:cNvPr id="14" name="Graphic 13" descr="Thumbs Up Sign">
            <a:extLst>
              <a:ext uri="{FF2B5EF4-FFF2-40B4-BE49-F238E27FC236}">
                <a16:creationId xmlns:a16="http://schemas.microsoft.com/office/drawing/2014/main" id="{31562E18-05B8-4534-81AB-07C9453AE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6977" y="1600200"/>
            <a:ext cx="730045" cy="730045"/>
          </a:xfrm>
          <a:prstGeom prst="rect">
            <a:avLst/>
          </a:prstGeom>
        </p:spPr>
      </p:pic>
      <p:pic>
        <p:nvPicPr>
          <p:cNvPr id="15" name="Graphic 14" descr="Thumbs Up Sign">
            <a:extLst>
              <a:ext uri="{FF2B5EF4-FFF2-40B4-BE49-F238E27FC236}">
                <a16:creationId xmlns:a16="http://schemas.microsoft.com/office/drawing/2014/main" id="{8BEE1F92-0F02-461A-A10A-C36A3799F1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0" y="2673516"/>
            <a:ext cx="730045" cy="730045"/>
          </a:xfrm>
          <a:prstGeom prst="rect">
            <a:avLst/>
          </a:prstGeom>
        </p:spPr>
      </p:pic>
      <p:pic>
        <p:nvPicPr>
          <p:cNvPr id="16" name="Graphic 15" descr="Thumbs Up Sign">
            <a:extLst>
              <a:ext uri="{FF2B5EF4-FFF2-40B4-BE49-F238E27FC236}">
                <a16:creationId xmlns:a16="http://schemas.microsoft.com/office/drawing/2014/main" id="{EF608305-B405-4979-810B-1ED245349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1755" y="3613587"/>
            <a:ext cx="730045" cy="730045"/>
          </a:xfrm>
          <a:prstGeom prst="rect">
            <a:avLst/>
          </a:prstGeom>
        </p:spPr>
      </p:pic>
    </p:spTree>
    <p:extLst>
      <p:ext uri="{BB962C8B-B14F-4D97-AF65-F5344CB8AC3E}">
        <p14:creationId xmlns:p14="http://schemas.microsoft.com/office/powerpoint/2010/main" val="709220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0F1A-4B08-4616-A12A-D9EFB4F54C9E}"/>
              </a:ext>
            </a:extLst>
          </p:cNvPr>
          <p:cNvSpPr>
            <a:spLocks noGrp="1"/>
          </p:cNvSpPr>
          <p:nvPr>
            <p:ph type="title"/>
          </p:nvPr>
        </p:nvSpPr>
        <p:spPr/>
        <p:txBody>
          <a:bodyPr/>
          <a:lstStyle/>
          <a:p>
            <a:r>
              <a:rPr lang="en-US" dirty="0"/>
              <a:t>Staff Favorites</a:t>
            </a:r>
          </a:p>
        </p:txBody>
      </p:sp>
    </p:spTree>
    <p:extLst>
      <p:ext uri="{BB962C8B-B14F-4D97-AF65-F5344CB8AC3E}">
        <p14:creationId xmlns:p14="http://schemas.microsoft.com/office/powerpoint/2010/main" val="2123644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0F1A-4B08-4616-A12A-D9EFB4F54C9E}"/>
              </a:ext>
            </a:extLst>
          </p:cNvPr>
          <p:cNvSpPr>
            <a:spLocks noGrp="1"/>
          </p:cNvSpPr>
          <p:nvPr>
            <p:ph type="title"/>
          </p:nvPr>
        </p:nvSpPr>
        <p:spPr/>
        <p:txBody>
          <a:bodyPr/>
          <a:lstStyle/>
          <a:p>
            <a:r>
              <a:rPr lang="en-US" b="1" dirty="0"/>
              <a:t>Staff Favorites- Eric</a:t>
            </a:r>
          </a:p>
        </p:txBody>
      </p:sp>
      <p:pic>
        <p:nvPicPr>
          <p:cNvPr id="7" name="Picture 6" descr="A person standing in a room&#10;&#10;Description automatically generated">
            <a:extLst>
              <a:ext uri="{FF2B5EF4-FFF2-40B4-BE49-F238E27FC236}">
                <a16:creationId xmlns:a16="http://schemas.microsoft.com/office/drawing/2014/main" id="{9FE4378F-7540-4AEE-9227-406C094BBFE8}"/>
              </a:ext>
            </a:extLst>
          </p:cNvPr>
          <p:cNvPicPr>
            <a:picLocks noChangeAspect="1"/>
          </p:cNvPicPr>
          <p:nvPr/>
        </p:nvPicPr>
        <p:blipFill rotWithShape="1">
          <a:blip r:embed="rId2">
            <a:extLst>
              <a:ext uri="{28A0092B-C50C-407E-A947-70E740481C1C}">
                <a14:useLocalDpi xmlns:a14="http://schemas.microsoft.com/office/drawing/2010/main" val="0"/>
              </a:ext>
            </a:extLst>
          </a:blip>
          <a:srcRect l="18125" t="6665" r="29375" b="3334"/>
          <a:stretch/>
        </p:blipFill>
        <p:spPr>
          <a:xfrm>
            <a:off x="7315200" y="1129553"/>
            <a:ext cx="4724400" cy="4555671"/>
          </a:xfrm>
          <a:prstGeom prst="rect">
            <a:avLst/>
          </a:prstGeom>
        </p:spPr>
      </p:pic>
      <p:pic>
        <p:nvPicPr>
          <p:cNvPr id="9" name="Picture 8" descr="A close up of a sign&#10;&#10;Description automatically generated">
            <a:extLst>
              <a:ext uri="{FF2B5EF4-FFF2-40B4-BE49-F238E27FC236}">
                <a16:creationId xmlns:a16="http://schemas.microsoft.com/office/drawing/2014/main" id="{FDB25709-0EA9-4C66-BC50-092B4259B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04" y="5579447"/>
            <a:ext cx="2743825" cy="1130558"/>
          </a:xfrm>
          <a:prstGeom prst="rect">
            <a:avLst/>
          </a:prstGeom>
        </p:spPr>
      </p:pic>
      <p:pic>
        <p:nvPicPr>
          <p:cNvPr id="10" name="Picture 9">
            <a:extLst>
              <a:ext uri="{FF2B5EF4-FFF2-40B4-BE49-F238E27FC236}">
                <a16:creationId xmlns:a16="http://schemas.microsoft.com/office/drawing/2014/main" id="{27939C07-3B3D-4DCA-926F-66C8E7FDE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01742C3A-22B9-438E-A205-523DAAFAB3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50" t="20000" r="26875" b="2222"/>
          <a:stretch/>
        </p:blipFill>
        <p:spPr>
          <a:xfrm>
            <a:off x="6298157" y="685800"/>
            <a:ext cx="2590800" cy="2418080"/>
          </a:xfrm>
          <a:prstGeom prst="rect">
            <a:avLst/>
          </a:prstGeom>
          <a:ln>
            <a:solidFill>
              <a:schemeClr val="accent1"/>
            </a:solidFill>
          </a:ln>
        </p:spPr>
      </p:pic>
      <p:sp>
        <p:nvSpPr>
          <p:cNvPr id="13" name="Rectangle 12">
            <a:extLst>
              <a:ext uri="{FF2B5EF4-FFF2-40B4-BE49-F238E27FC236}">
                <a16:creationId xmlns:a16="http://schemas.microsoft.com/office/drawing/2014/main" id="{C2EAC2DC-3A71-44E2-AD7A-1218B3BFDE09}"/>
              </a:ext>
            </a:extLst>
          </p:cNvPr>
          <p:cNvSpPr/>
          <p:nvPr/>
        </p:nvSpPr>
        <p:spPr>
          <a:xfrm>
            <a:off x="287226" y="839688"/>
            <a:ext cx="5720575" cy="4585871"/>
          </a:xfrm>
          <a:prstGeom prst="rect">
            <a:avLst/>
          </a:prstGeom>
        </p:spPr>
        <p:txBody>
          <a:bodyPr wrap="square">
            <a:spAutoFit/>
          </a:bodyPr>
          <a:lstStyle/>
          <a:p>
            <a:r>
              <a:rPr lang="en-US" sz="2000" dirty="0"/>
              <a:t>The Glint Radian™ downlight has the remarkable ability to adjust beam direction up to 30° by a tiny shift of its optics, while the rest of the luminaire remains stationary. Simply slide the lens barrel in the direction you want the beam to move and novel Light Shift™ optics adjust beam direction without tilting the lamp or lenses. The beam remains perfect and non-occluded, while glare cut-off stays consistent. Advantages include: </a:t>
            </a:r>
          </a:p>
          <a:p>
            <a:pPr>
              <a:buNone/>
            </a:pPr>
            <a:r>
              <a:rPr lang="en-US" sz="2000" dirty="0"/>
              <a:t>1) a dramatic reduction in size (no bulky gimbals) </a:t>
            </a:r>
          </a:p>
          <a:p>
            <a:pPr>
              <a:buNone/>
            </a:pPr>
            <a:r>
              <a:rPr lang="en-US" sz="2000" dirty="0"/>
              <a:t>2) less glare (other spots can cast light into their enclosures or at your eyes)</a:t>
            </a:r>
          </a:p>
          <a:p>
            <a:pPr>
              <a:buNone/>
            </a:pPr>
            <a:r>
              <a:rPr lang="en-US" sz="2000" dirty="0"/>
              <a:t>3) a more harmonious look. </a:t>
            </a:r>
          </a:p>
        </p:txBody>
      </p:sp>
    </p:spTree>
    <p:extLst>
      <p:ext uri="{BB962C8B-B14F-4D97-AF65-F5344CB8AC3E}">
        <p14:creationId xmlns:p14="http://schemas.microsoft.com/office/powerpoint/2010/main" val="379112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F05B2-C9C0-4C8E-BA0D-D791C0A535C1}"/>
              </a:ext>
            </a:extLst>
          </p:cNvPr>
          <p:cNvPicPr>
            <a:picLocks noChangeAspect="1"/>
          </p:cNvPicPr>
          <p:nvPr/>
        </p:nvPicPr>
        <p:blipFill rotWithShape="1">
          <a:blip r:embed="rId2"/>
          <a:srcRect l="11010" r="13427" b="9759"/>
          <a:stretch/>
        </p:blipFill>
        <p:spPr>
          <a:xfrm flipH="1">
            <a:off x="6646145" y="458990"/>
            <a:ext cx="5462751" cy="5029200"/>
          </a:xfrm>
          <a:prstGeom prst="rect">
            <a:avLst/>
          </a:prstGeom>
        </p:spPr>
      </p:pic>
      <p:sp>
        <p:nvSpPr>
          <p:cNvPr id="3" name="Title 1">
            <a:extLst>
              <a:ext uri="{FF2B5EF4-FFF2-40B4-BE49-F238E27FC236}">
                <a16:creationId xmlns:a16="http://schemas.microsoft.com/office/drawing/2014/main" id="{3154E56A-AE65-403A-8EDD-79B16DB0EE15}"/>
              </a:ext>
            </a:extLst>
          </p:cNvPr>
          <p:cNvSpPr>
            <a:spLocks noGrp="1"/>
          </p:cNvSpPr>
          <p:nvPr>
            <p:ph type="title"/>
          </p:nvPr>
        </p:nvSpPr>
        <p:spPr>
          <a:xfrm>
            <a:off x="609600" y="228600"/>
            <a:ext cx="10261600" cy="457200"/>
          </a:xfrm>
        </p:spPr>
        <p:txBody>
          <a:bodyPr/>
          <a:lstStyle/>
          <a:p>
            <a:r>
              <a:rPr lang="en-US" b="1" dirty="0"/>
              <a:t>Staff Favorites- Eric</a:t>
            </a:r>
          </a:p>
        </p:txBody>
      </p:sp>
      <p:pic>
        <p:nvPicPr>
          <p:cNvPr id="4" name="Picture 3">
            <a:extLst>
              <a:ext uri="{FF2B5EF4-FFF2-40B4-BE49-F238E27FC236}">
                <a16:creationId xmlns:a16="http://schemas.microsoft.com/office/drawing/2014/main" id="{C6F5A05B-2549-46E8-9191-8FE8F8CB1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7620" y="89647"/>
            <a:ext cx="2011980" cy="900953"/>
          </a:xfrm>
          <a:prstGeom prst="rect">
            <a:avLst/>
          </a:prstGeom>
        </p:spPr>
      </p:pic>
      <p:sp>
        <p:nvSpPr>
          <p:cNvPr id="8" name="Rectangle 7">
            <a:extLst>
              <a:ext uri="{FF2B5EF4-FFF2-40B4-BE49-F238E27FC236}">
                <a16:creationId xmlns:a16="http://schemas.microsoft.com/office/drawing/2014/main" id="{823AB7F3-E755-43F7-B941-D26AAB9CBDBA}"/>
              </a:ext>
            </a:extLst>
          </p:cNvPr>
          <p:cNvSpPr/>
          <p:nvPr/>
        </p:nvSpPr>
        <p:spPr>
          <a:xfrm>
            <a:off x="610112" y="822894"/>
            <a:ext cx="5462751" cy="4462760"/>
          </a:xfrm>
          <a:prstGeom prst="rect">
            <a:avLst/>
          </a:prstGeom>
        </p:spPr>
        <p:txBody>
          <a:bodyPr wrap="square">
            <a:spAutoFit/>
          </a:bodyPr>
          <a:lstStyle/>
          <a:p>
            <a:pPr>
              <a:buNone/>
            </a:pPr>
            <a:r>
              <a:rPr lang="en-US" sz="2000" b="1" dirty="0" err="1"/>
              <a:t>Lumadapt</a:t>
            </a:r>
            <a:r>
              <a:rPr lang="en-US" sz="2000" b="1" dirty="0"/>
              <a:t> 8 </a:t>
            </a:r>
            <a:r>
              <a:rPr lang="en-US" sz="2000" dirty="0"/>
              <a:t>LED sports lighting system allows operators to buy the features they need now and then remotely update and expand as needs change or new features become available. The smart cloud approach connects the entire system, providing expandability with a wide range of a-la-carte options including RGBA color, beam tuning, color temperature tuning, remote health monitoring, a dynamic scene builder and more.</a:t>
            </a:r>
          </a:p>
          <a:p>
            <a:pPr>
              <a:buNone/>
            </a:pPr>
            <a:r>
              <a:rPr lang="en-US" sz="2000" dirty="0"/>
              <a:t>Ephesus lights are optimized for HD, 4k, and even 8k broadcasts to deliver super-slow-motion replays without flicker and reproduce color more accurately</a:t>
            </a:r>
          </a:p>
        </p:txBody>
      </p:sp>
      <p:pic>
        <p:nvPicPr>
          <p:cNvPr id="9" name="Picture 8">
            <a:extLst>
              <a:ext uri="{FF2B5EF4-FFF2-40B4-BE49-F238E27FC236}">
                <a16:creationId xmlns:a16="http://schemas.microsoft.com/office/drawing/2014/main" id="{C8874083-E5BB-4932-AD7A-59EE2BB99BDA}"/>
              </a:ext>
            </a:extLst>
          </p:cNvPr>
          <p:cNvPicPr>
            <a:picLocks noChangeAspect="1"/>
          </p:cNvPicPr>
          <p:nvPr/>
        </p:nvPicPr>
        <p:blipFill rotWithShape="1">
          <a:blip r:embed="rId4"/>
          <a:srcRect t="32857" b="32857"/>
          <a:stretch/>
        </p:blipFill>
        <p:spPr>
          <a:xfrm>
            <a:off x="304800" y="5886960"/>
            <a:ext cx="2222500" cy="762000"/>
          </a:xfrm>
          <a:prstGeom prst="rect">
            <a:avLst/>
          </a:prstGeom>
        </p:spPr>
      </p:pic>
      <p:pic>
        <p:nvPicPr>
          <p:cNvPr id="1026" name="Picture 2" descr="Image result for ephesus logo">
            <a:hlinkClick r:id="rId5"/>
            <a:extLst>
              <a:ext uri="{FF2B5EF4-FFF2-40B4-BE49-F238E27FC236}">
                <a16:creationId xmlns:a16="http://schemas.microsoft.com/office/drawing/2014/main" id="{3443E706-ABEF-4764-BC85-251C71853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300" y="5886960"/>
            <a:ext cx="2590800" cy="43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68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4FD401-9D52-4CCC-8BBA-78393A1EC0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01" t="10000" r="14999" b="17777"/>
          <a:stretch/>
        </p:blipFill>
        <p:spPr>
          <a:xfrm>
            <a:off x="8001000" y="457200"/>
            <a:ext cx="3886200" cy="4953000"/>
          </a:xfrm>
          <a:prstGeom prst="rect">
            <a:avLst/>
          </a:prstGeom>
        </p:spPr>
      </p:pic>
      <p:sp>
        <p:nvSpPr>
          <p:cNvPr id="2" name="Title 1">
            <a:extLst>
              <a:ext uri="{FF2B5EF4-FFF2-40B4-BE49-F238E27FC236}">
                <a16:creationId xmlns:a16="http://schemas.microsoft.com/office/drawing/2014/main" id="{9CD20F1A-4B08-4616-A12A-D9EFB4F54C9E}"/>
              </a:ext>
            </a:extLst>
          </p:cNvPr>
          <p:cNvSpPr>
            <a:spLocks noGrp="1"/>
          </p:cNvSpPr>
          <p:nvPr>
            <p:ph type="title"/>
          </p:nvPr>
        </p:nvSpPr>
        <p:spPr/>
        <p:txBody>
          <a:bodyPr/>
          <a:lstStyle/>
          <a:p>
            <a:r>
              <a:rPr lang="en-US" dirty="0"/>
              <a:t>Staff Favorites - Shaun</a:t>
            </a:r>
          </a:p>
        </p:txBody>
      </p:sp>
      <p:pic>
        <p:nvPicPr>
          <p:cNvPr id="4" name="Picture 3">
            <a:extLst>
              <a:ext uri="{FF2B5EF4-FFF2-40B4-BE49-F238E27FC236}">
                <a16:creationId xmlns:a16="http://schemas.microsoft.com/office/drawing/2014/main" id="{F4C286BE-9FED-4B00-B346-D399BD42F9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2" t="12689" r="12593" b="23978"/>
          <a:stretch/>
        </p:blipFill>
        <p:spPr>
          <a:xfrm>
            <a:off x="4114800" y="566481"/>
            <a:ext cx="3886200" cy="4343400"/>
          </a:xfrm>
          <a:prstGeom prst="rect">
            <a:avLst/>
          </a:prstGeom>
        </p:spPr>
      </p:pic>
      <p:pic>
        <p:nvPicPr>
          <p:cNvPr id="6" name="Picture 5">
            <a:extLst>
              <a:ext uri="{FF2B5EF4-FFF2-40B4-BE49-F238E27FC236}">
                <a16:creationId xmlns:a16="http://schemas.microsoft.com/office/drawing/2014/main" id="{032099E8-30CC-4507-B2CE-826F7055C3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07" t="5556" r="39630" b="13333"/>
          <a:stretch/>
        </p:blipFill>
        <p:spPr>
          <a:xfrm>
            <a:off x="609600" y="815323"/>
            <a:ext cx="2412665" cy="6073260"/>
          </a:xfrm>
          <a:prstGeom prst="rect">
            <a:avLst/>
          </a:prstGeom>
        </p:spPr>
      </p:pic>
      <p:pic>
        <p:nvPicPr>
          <p:cNvPr id="10" name="Picture 9">
            <a:extLst>
              <a:ext uri="{FF2B5EF4-FFF2-40B4-BE49-F238E27FC236}">
                <a16:creationId xmlns:a16="http://schemas.microsoft.com/office/drawing/2014/main" id="{F80646CC-9F11-4573-A089-54E4BC8ADA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79" r="10857" b="14925"/>
          <a:stretch/>
        </p:blipFill>
        <p:spPr>
          <a:xfrm>
            <a:off x="6668440" y="2768764"/>
            <a:ext cx="2283786" cy="3615994"/>
          </a:xfrm>
          <a:prstGeom prst="rect">
            <a:avLst/>
          </a:prstGeom>
        </p:spPr>
      </p:pic>
      <p:pic>
        <p:nvPicPr>
          <p:cNvPr id="8" name="Picture 7">
            <a:extLst>
              <a:ext uri="{FF2B5EF4-FFF2-40B4-BE49-F238E27FC236}">
                <a16:creationId xmlns:a16="http://schemas.microsoft.com/office/drawing/2014/main" id="{9C113904-FF49-48A9-B975-C559398297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922" t="14444" r="19271" b="17778"/>
          <a:stretch/>
        </p:blipFill>
        <p:spPr>
          <a:xfrm>
            <a:off x="2555123" y="4058905"/>
            <a:ext cx="3678592" cy="2799095"/>
          </a:xfrm>
          <a:prstGeom prst="rect">
            <a:avLst/>
          </a:prstGeom>
        </p:spPr>
      </p:pic>
    </p:spTree>
    <p:extLst>
      <p:ext uri="{BB962C8B-B14F-4D97-AF65-F5344CB8AC3E}">
        <p14:creationId xmlns:p14="http://schemas.microsoft.com/office/powerpoint/2010/main" val="2556386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0F1A-4B08-4616-A12A-D9EFB4F54C9E}"/>
              </a:ext>
            </a:extLst>
          </p:cNvPr>
          <p:cNvSpPr>
            <a:spLocks noGrp="1"/>
          </p:cNvSpPr>
          <p:nvPr>
            <p:ph type="title"/>
          </p:nvPr>
        </p:nvSpPr>
        <p:spPr/>
        <p:txBody>
          <a:bodyPr/>
          <a:lstStyle/>
          <a:p>
            <a:r>
              <a:rPr lang="en-US" dirty="0"/>
              <a:t>Staff Favorites - Shaun</a:t>
            </a:r>
          </a:p>
        </p:txBody>
      </p:sp>
      <p:pic>
        <p:nvPicPr>
          <p:cNvPr id="5" name="Picture 4">
            <a:extLst>
              <a:ext uri="{FF2B5EF4-FFF2-40B4-BE49-F238E27FC236}">
                <a16:creationId xmlns:a16="http://schemas.microsoft.com/office/drawing/2014/main" id="{AA4194FD-2F95-4E1F-9083-AC7F0C2886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0" r="22081"/>
          <a:stretch/>
        </p:blipFill>
        <p:spPr>
          <a:xfrm>
            <a:off x="181708" y="1101967"/>
            <a:ext cx="2180492" cy="5122227"/>
          </a:xfrm>
          <a:prstGeom prst="rect">
            <a:avLst/>
          </a:prstGeom>
        </p:spPr>
      </p:pic>
      <p:pic>
        <p:nvPicPr>
          <p:cNvPr id="9" name="Picture 8">
            <a:extLst>
              <a:ext uri="{FF2B5EF4-FFF2-40B4-BE49-F238E27FC236}">
                <a16:creationId xmlns:a16="http://schemas.microsoft.com/office/drawing/2014/main" id="{5B4E70B3-EF45-4706-9B86-D9F1E1A9D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05" y="1101967"/>
            <a:ext cx="3841671" cy="5122227"/>
          </a:xfrm>
          <a:prstGeom prst="rect">
            <a:avLst/>
          </a:prstGeom>
        </p:spPr>
      </p:pic>
      <p:pic>
        <p:nvPicPr>
          <p:cNvPr id="13" name="Picture 12">
            <a:extLst>
              <a:ext uri="{FF2B5EF4-FFF2-40B4-BE49-F238E27FC236}">
                <a16:creationId xmlns:a16="http://schemas.microsoft.com/office/drawing/2014/main" id="{9A5B08EE-3236-40D2-AF69-CF6D36764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22" t="18632" r="10278" b="52138"/>
          <a:stretch/>
        </p:blipFill>
        <p:spPr>
          <a:xfrm>
            <a:off x="6542034" y="3886200"/>
            <a:ext cx="5649966" cy="1651524"/>
          </a:xfrm>
          <a:prstGeom prst="rect">
            <a:avLst/>
          </a:prstGeom>
        </p:spPr>
      </p:pic>
      <p:pic>
        <p:nvPicPr>
          <p:cNvPr id="15" name="Picture 14">
            <a:extLst>
              <a:ext uri="{FF2B5EF4-FFF2-40B4-BE49-F238E27FC236}">
                <a16:creationId xmlns:a16="http://schemas.microsoft.com/office/drawing/2014/main" id="{5AC508C9-68AD-45D1-B07C-F92AB2E778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890" t="30000" r="9444" b="37777"/>
          <a:stretch/>
        </p:blipFill>
        <p:spPr>
          <a:xfrm>
            <a:off x="6542034" y="1828800"/>
            <a:ext cx="5649966" cy="1905220"/>
          </a:xfrm>
          <a:prstGeom prst="rect">
            <a:avLst/>
          </a:prstGeom>
        </p:spPr>
      </p:pic>
    </p:spTree>
    <p:extLst>
      <p:ext uri="{BB962C8B-B14F-4D97-AF65-F5344CB8AC3E}">
        <p14:creationId xmlns:p14="http://schemas.microsoft.com/office/powerpoint/2010/main" val="4121071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0F1A-4B08-4616-A12A-D9EFB4F54C9E}"/>
              </a:ext>
            </a:extLst>
          </p:cNvPr>
          <p:cNvSpPr>
            <a:spLocks noGrp="1"/>
          </p:cNvSpPr>
          <p:nvPr>
            <p:ph type="title"/>
          </p:nvPr>
        </p:nvSpPr>
        <p:spPr/>
        <p:txBody>
          <a:bodyPr/>
          <a:lstStyle/>
          <a:p>
            <a:r>
              <a:rPr lang="en-US" dirty="0"/>
              <a:t>Staff Favorites - Shaun</a:t>
            </a:r>
          </a:p>
        </p:txBody>
      </p:sp>
      <p:pic>
        <p:nvPicPr>
          <p:cNvPr id="4" name="Picture 3">
            <a:extLst>
              <a:ext uri="{FF2B5EF4-FFF2-40B4-BE49-F238E27FC236}">
                <a16:creationId xmlns:a16="http://schemas.microsoft.com/office/drawing/2014/main" id="{81332F47-CF26-479B-BCBD-0099AC00B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8" y="939800"/>
            <a:ext cx="3933092" cy="5244123"/>
          </a:xfrm>
          <a:prstGeom prst="rect">
            <a:avLst/>
          </a:prstGeom>
        </p:spPr>
      </p:pic>
      <p:pic>
        <p:nvPicPr>
          <p:cNvPr id="7" name="Picture 6">
            <a:extLst>
              <a:ext uri="{FF2B5EF4-FFF2-40B4-BE49-F238E27FC236}">
                <a16:creationId xmlns:a16="http://schemas.microsoft.com/office/drawing/2014/main" id="{AF181826-AABF-44DB-9181-43EC6C18F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8908" y="939800"/>
            <a:ext cx="3933092" cy="5244123"/>
          </a:xfrm>
          <a:prstGeom prst="rect">
            <a:avLst/>
          </a:prstGeom>
        </p:spPr>
      </p:pic>
      <p:pic>
        <p:nvPicPr>
          <p:cNvPr id="10" name="Picture 9">
            <a:extLst>
              <a:ext uri="{FF2B5EF4-FFF2-40B4-BE49-F238E27FC236}">
                <a16:creationId xmlns:a16="http://schemas.microsoft.com/office/drawing/2014/main" id="{6F293FE2-AD1F-40AA-A0EC-013E05368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108" y="939800"/>
            <a:ext cx="3933092" cy="5244123"/>
          </a:xfrm>
          <a:prstGeom prst="rect">
            <a:avLst/>
          </a:prstGeom>
        </p:spPr>
      </p:pic>
    </p:spTree>
    <p:extLst>
      <p:ext uri="{BB962C8B-B14F-4D97-AF65-F5344CB8AC3E}">
        <p14:creationId xmlns:p14="http://schemas.microsoft.com/office/powerpoint/2010/main" val="731713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5CC9-11BE-4449-A108-C201D4286088}"/>
              </a:ext>
            </a:extLst>
          </p:cNvPr>
          <p:cNvSpPr>
            <a:spLocks noGrp="1"/>
          </p:cNvSpPr>
          <p:nvPr>
            <p:ph type="title"/>
          </p:nvPr>
        </p:nvSpPr>
        <p:spPr>
          <a:xfrm>
            <a:off x="609600" y="304800"/>
            <a:ext cx="10261600" cy="457200"/>
          </a:xfrm>
        </p:spPr>
        <p:txBody>
          <a:bodyPr/>
          <a:lstStyle/>
          <a:p>
            <a:r>
              <a:rPr lang="en-US" sz="3600" dirty="0"/>
              <a:t>Questions</a:t>
            </a:r>
          </a:p>
        </p:txBody>
      </p:sp>
      <p:pic>
        <p:nvPicPr>
          <p:cNvPr id="3" name="Picture 2">
            <a:extLst>
              <a:ext uri="{FF2B5EF4-FFF2-40B4-BE49-F238E27FC236}">
                <a16:creationId xmlns:a16="http://schemas.microsoft.com/office/drawing/2014/main" id="{95E690C0-1B42-4412-81AF-B8E70630AD17}"/>
              </a:ext>
            </a:extLst>
          </p:cNvPr>
          <p:cNvPicPr>
            <a:picLocks noChangeAspect="1"/>
          </p:cNvPicPr>
          <p:nvPr/>
        </p:nvPicPr>
        <p:blipFill>
          <a:blip r:embed="rId2"/>
          <a:stretch>
            <a:fillRect/>
          </a:stretch>
        </p:blipFill>
        <p:spPr>
          <a:xfrm>
            <a:off x="609600" y="1143000"/>
            <a:ext cx="10972800" cy="4800962"/>
          </a:xfrm>
          <a:prstGeom prst="rect">
            <a:avLst/>
          </a:prstGeom>
          <a:ln>
            <a:noFill/>
          </a:ln>
          <a:effectLst>
            <a:softEdge rad="112500"/>
          </a:effectLst>
        </p:spPr>
      </p:pic>
    </p:spTree>
    <p:extLst>
      <p:ext uri="{BB962C8B-B14F-4D97-AF65-F5344CB8AC3E}">
        <p14:creationId xmlns:p14="http://schemas.microsoft.com/office/powerpoint/2010/main" val="198652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B7B785-BB7A-420F-A87F-88D715A81B33}"/>
              </a:ext>
            </a:extLst>
          </p:cNvPr>
          <p:cNvSpPr>
            <a:spLocks noGrp="1"/>
          </p:cNvSpPr>
          <p:nvPr>
            <p:ph type="subTitle" idx="1"/>
          </p:nvPr>
        </p:nvSpPr>
        <p:spPr>
          <a:xfrm>
            <a:off x="543612" y="1591288"/>
            <a:ext cx="11104776" cy="3883843"/>
          </a:xfrm>
        </p:spPr>
        <p:txBody>
          <a:bodyPr>
            <a:normAutofit fontScale="85000" lnSpcReduction="10000"/>
          </a:bodyPr>
          <a:lstStyle/>
          <a:p>
            <a:r>
              <a:rPr lang="en-US" sz="2600" b="1" dirty="0">
                <a:solidFill>
                  <a:srgbClr val="0070C0"/>
                </a:solidFill>
              </a:rPr>
              <a:t>Mission</a:t>
            </a:r>
            <a:br>
              <a:rPr lang="en-US" b="1" dirty="0">
                <a:solidFill>
                  <a:srgbClr val="00BF97"/>
                </a:solidFill>
              </a:rPr>
            </a:br>
            <a:r>
              <a:rPr lang="en-US" dirty="0"/>
              <a:t>To accelerate the adoption and commercialization of smart building technologies and practices through education and demonstration. </a:t>
            </a:r>
          </a:p>
          <a:p>
            <a:endParaRPr lang="en-US" dirty="0"/>
          </a:p>
          <a:p>
            <a:r>
              <a:rPr lang="en-US" sz="2600" b="1" dirty="0">
                <a:solidFill>
                  <a:srgbClr val="0070C0"/>
                </a:solidFill>
              </a:rPr>
              <a:t>Vision</a:t>
            </a:r>
            <a:br>
              <a:rPr lang="en-US" b="1" dirty="0">
                <a:solidFill>
                  <a:srgbClr val="00BF97"/>
                </a:solidFill>
              </a:rPr>
            </a:br>
            <a:r>
              <a:rPr lang="en-US" dirty="0"/>
              <a:t>Smarter use of technology and practices in the built environment, particularly as they relate to building operations and management, will enable a cleaner, healthier and more productive future. </a:t>
            </a:r>
          </a:p>
          <a:p>
            <a:endParaRPr lang="en-US" dirty="0"/>
          </a:p>
          <a:p>
            <a:r>
              <a:rPr lang="en-US" sz="2600" b="1" dirty="0">
                <a:solidFill>
                  <a:srgbClr val="0070C0"/>
                </a:solidFill>
              </a:rPr>
              <a:t>Pillars of activity</a:t>
            </a:r>
            <a:br>
              <a:rPr lang="en-US" b="1" dirty="0">
                <a:solidFill>
                  <a:srgbClr val="00BF97"/>
                </a:solidFill>
              </a:rPr>
            </a:br>
            <a:r>
              <a:rPr lang="en-US" dirty="0"/>
              <a:t>Delivering training programs to educate the building workforce of the future; enabling industry leading demonstration projects; and connecting the industry through hosting and participating in smart building events.</a:t>
            </a:r>
          </a:p>
          <a:p>
            <a:endParaRPr lang="en-US" dirty="0"/>
          </a:p>
        </p:txBody>
      </p:sp>
      <p:sp>
        <p:nvSpPr>
          <p:cNvPr id="6" name="TextBox 5">
            <a:extLst>
              <a:ext uri="{FF2B5EF4-FFF2-40B4-BE49-F238E27FC236}">
                <a16:creationId xmlns:a16="http://schemas.microsoft.com/office/drawing/2014/main" id="{A652771C-DE49-473A-8127-B61D40B9DADC}"/>
              </a:ext>
            </a:extLst>
          </p:cNvPr>
          <p:cNvSpPr txBox="1"/>
          <p:nvPr/>
        </p:nvSpPr>
        <p:spPr>
          <a:xfrm>
            <a:off x="0" y="131976"/>
            <a:ext cx="12191999" cy="2339102"/>
          </a:xfrm>
          <a:prstGeom prst="rect">
            <a:avLst/>
          </a:prstGeom>
          <a:noFill/>
        </p:spPr>
        <p:txBody>
          <a:bodyPr wrap="square" rtlCol="0">
            <a:spAutoFit/>
          </a:bodyPr>
          <a:lstStyle/>
          <a:p>
            <a:pPr algn="ctr">
              <a:buNone/>
            </a:pPr>
            <a:r>
              <a:rPr lang="en-US" sz="6600" b="1" dirty="0">
                <a:solidFill>
                  <a:srgbClr val="0070C0"/>
                </a:solidFill>
                <a:latin typeface="Calibri Light" panose="020F0302020204030204"/>
                <a:ea typeface="+mj-ea"/>
                <a:cs typeface="+mj-cs"/>
              </a:rPr>
              <a:t>Smart Buildings Center</a:t>
            </a:r>
            <a:br>
              <a:rPr lang="en-US" sz="2800" b="1" dirty="0">
                <a:solidFill>
                  <a:srgbClr val="00B0F0"/>
                </a:solidFill>
                <a:latin typeface="Calibri Light" panose="020F0302020204030204"/>
                <a:ea typeface="+mj-ea"/>
                <a:cs typeface="+mj-cs"/>
              </a:rPr>
            </a:br>
            <a:br>
              <a:rPr lang="en-US" sz="5400" b="1" dirty="0">
                <a:solidFill>
                  <a:srgbClr val="3F3F3F"/>
                </a:solidFill>
                <a:latin typeface="Calibri Light" panose="020F0302020204030204"/>
                <a:ea typeface="+mj-ea"/>
                <a:cs typeface="+mj-cs"/>
              </a:rPr>
            </a:br>
            <a:endParaRPr lang="en-US" dirty="0"/>
          </a:p>
        </p:txBody>
      </p:sp>
    </p:spTree>
    <p:extLst>
      <p:ext uri="{BB962C8B-B14F-4D97-AF65-F5344CB8AC3E}">
        <p14:creationId xmlns:p14="http://schemas.microsoft.com/office/powerpoint/2010/main" val="417197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B851D-2FCF-4379-A18B-E2BCF3BF07CA}"/>
              </a:ext>
            </a:extLst>
          </p:cNvPr>
          <p:cNvSpPr>
            <a:spLocks noGrp="1"/>
          </p:cNvSpPr>
          <p:nvPr>
            <p:ph type="title"/>
          </p:nvPr>
        </p:nvSpPr>
        <p:spPr/>
        <p:txBody>
          <a:bodyPr/>
          <a:lstStyle/>
          <a:p>
            <a:r>
              <a:rPr lang="en-US" dirty="0"/>
              <a:t>Lighting Design Lab: Key Services &amp; Resources</a:t>
            </a:r>
          </a:p>
        </p:txBody>
      </p:sp>
      <p:sp>
        <p:nvSpPr>
          <p:cNvPr id="5" name="Rectangle 4">
            <a:extLst>
              <a:ext uri="{FF2B5EF4-FFF2-40B4-BE49-F238E27FC236}">
                <a16:creationId xmlns:a16="http://schemas.microsoft.com/office/drawing/2014/main" id="{070C65BA-A424-425A-9CDA-5785EE9DA886}"/>
              </a:ext>
            </a:extLst>
          </p:cNvPr>
          <p:cNvSpPr>
            <a:spLocks noChangeArrowheads="1"/>
          </p:cNvSpPr>
          <p:nvPr/>
        </p:nvSpPr>
        <p:spPr bwMode="auto">
          <a:xfrm>
            <a:off x="1603419" y="1066802"/>
            <a:ext cx="4570523" cy="490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nSpc>
                <a:spcPct val="90000"/>
              </a:lnSpc>
              <a:buClr>
                <a:srgbClr val="315C5D"/>
              </a:buClr>
              <a:buFont typeface="Wingdings" panose="05000000000000000000" pitchFamily="2" charset="2"/>
              <a:buChar char="§"/>
            </a:pPr>
            <a:endParaRPr lang="en-US" altLang="en-US" sz="2800" dirty="0">
              <a:solidFill>
                <a:srgbClr val="315C5D"/>
              </a:solidFill>
              <a:latin typeface="Arial"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Lighting Classes (local, regional, &amp; national)</a:t>
            </a:r>
          </a:p>
          <a:p>
            <a:pPr>
              <a:lnSpc>
                <a:spcPct val="90000"/>
              </a:lnSpc>
              <a:buClr>
                <a:srgbClr val="315C5D"/>
              </a:buClr>
              <a:buSzPct val="60000"/>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Product Evaluation</a:t>
            </a:r>
          </a:p>
          <a:p>
            <a:pPr>
              <a:lnSpc>
                <a:spcPct val="90000"/>
              </a:lnSpc>
              <a:buClr>
                <a:srgbClr val="315C5D"/>
              </a:buClr>
              <a:buSzPct val="60000"/>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Mockups</a:t>
            </a:r>
          </a:p>
          <a:p>
            <a:pPr marL="457200" lvl="1" indent="0">
              <a:lnSpc>
                <a:spcPct val="90000"/>
              </a:lnSpc>
              <a:buClr>
                <a:srgbClr val="315C5D"/>
              </a:buClr>
              <a:buSzPct val="60000"/>
              <a:buNone/>
            </a:pPr>
            <a:r>
              <a:rPr lang="en-US" altLang="en-US" sz="1800" dirty="0">
                <a:latin typeface="Arial" panose="020B0604020202020204" pitchFamily="34" charset="0"/>
                <a:cs typeface="Arial" panose="020B0604020202020204" pitchFamily="34" charset="0"/>
              </a:rPr>
              <a:t>Modeled, scaled and life-sized</a:t>
            </a:r>
          </a:p>
          <a:p>
            <a:pPr>
              <a:lnSpc>
                <a:spcPct val="90000"/>
              </a:lnSpc>
              <a:buClr>
                <a:srgbClr val="315C5D"/>
              </a:buClr>
              <a:buSzPct val="60000"/>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Consultations</a:t>
            </a:r>
          </a:p>
          <a:p>
            <a:pPr>
              <a:lnSpc>
                <a:spcPct val="90000"/>
              </a:lnSpc>
              <a:buClr>
                <a:srgbClr val="315C5D"/>
              </a:buClr>
              <a:buSzPct val="60000"/>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Online Resources </a:t>
            </a:r>
          </a:p>
          <a:p>
            <a:pPr marL="0" indent="0">
              <a:lnSpc>
                <a:spcPct val="90000"/>
              </a:lnSpc>
              <a:buClr>
                <a:srgbClr val="315C5D"/>
              </a:buClr>
              <a:buSzPct val="60000"/>
              <a:buNone/>
              <a:tabLst>
                <a:tab pos="517525" algn="l"/>
              </a:tabLst>
            </a:pPr>
            <a:r>
              <a:rPr lang="en-US" altLang="en-US" sz="28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Publications</a:t>
            </a:r>
          </a:p>
          <a:p>
            <a:pPr marL="0" indent="0">
              <a:lnSpc>
                <a:spcPct val="90000"/>
              </a:lnSpc>
              <a:buClr>
                <a:srgbClr val="315C5D"/>
              </a:buClr>
              <a:buSzPct val="60000"/>
              <a:buNone/>
              <a:tabLst>
                <a:tab pos="517525" algn="l"/>
              </a:tabLst>
            </a:pPr>
            <a:r>
              <a:rPr lang="en-US" altLang="en-US" sz="1800" dirty="0">
                <a:latin typeface="Arial" panose="020B0604020202020204" pitchFamily="34" charset="0"/>
                <a:cs typeface="Arial" panose="020B0604020202020204" pitchFamily="34" charset="0"/>
              </a:rPr>
              <a:t>	Energy Code Links</a:t>
            </a:r>
          </a:p>
          <a:p>
            <a:pPr marL="0" indent="0">
              <a:lnSpc>
                <a:spcPct val="90000"/>
              </a:lnSpc>
              <a:buClr>
                <a:srgbClr val="315C5D"/>
              </a:buClr>
              <a:buSzPct val="60000"/>
              <a:buNone/>
              <a:tabLst>
                <a:tab pos="517525" algn="l"/>
              </a:tabLst>
            </a:pPr>
            <a:r>
              <a:rPr lang="en-US" altLang="en-US" sz="1800" dirty="0">
                <a:latin typeface="Arial" panose="020B0604020202020204" pitchFamily="34" charset="0"/>
                <a:cs typeface="Arial" panose="020B0604020202020204" pitchFamily="34" charset="0"/>
              </a:rPr>
              <a:t>	Event &amp; Class Listings</a:t>
            </a:r>
          </a:p>
          <a:p>
            <a:pPr marL="0" indent="0">
              <a:lnSpc>
                <a:spcPct val="90000"/>
              </a:lnSpc>
              <a:buClr>
                <a:srgbClr val="315C5D"/>
              </a:buClr>
              <a:buSzPct val="60000"/>
              <a:buNone/>
              <a:tabLst>
                <a:tab pos="517525" algn="l"/>
              </a:tabLst>
            </a:pPr>
            <a:r>
              <a:rPr lang="en-US" altLang="en-US" sz="18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C456D1C0-4003-403F-B0CE-BFDA18034F9C}"/>
              </a:ext>
            </a:extLst>
          </p:cNvPr>
          <p:cNvSpPr>
            <a:spLocks noChangeArrowheads="1"/>
          </p:cNvSpPr>
          <p:nvPr/>
        </p:nvSpPr>
        <p:spPr bwMode="auto">
          <a:xfrm>
            <a:off x="6173942" y="1143000"/>
            <a:ext cx="449406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a:solidFill>
                  <a:schemeClr val="tx1"/>
                </a:solidFill>
                <a:latin typeface="Calibri" pitchFamily="34" charset="0"/>
                <a:ea typeface="ＭＳ Ｐゴシック" pitchFamily="34" charset="-128"/>
              </a:defRPr>
            </a:lvl1pPr>
            <a:lvl2pPr marL="801688" indent="-285750" eaLnBrk="0" hangingPunct="0">
              <a:defRPr>
                <a:solidFill>
                  <a:schemeClr val="tx1"/>
                </a:solidFill>
                <a:latin typeface="Calibri" pitchFamily="34" charset="0"/>
                <a:ea typeface="ＭＳ Ｐゴシック" pitchFamily="34" charset="-128"/>
              </a:defRPr>
            </a:lvl2pPr>
            <a:lvl3pPr marL="1144588"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nSpc>
                <a:spcPct val="90000"/>
              </a:lnSpc>
              <a:buClr>
                <a:srgbClr val="315C5D"/>
              </a:buClr>
              <a:buSzPct val="60000"/>
              <a:buFont typeface="Wingdings" pitchFamily="2" charset="2"/>
              <a:buChar char="Ø"/>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Wingdings" pitchFamily="2" charset="2"/>
              <a:buChar char="Ø"/>
            </a:pPr>
            <a:r>
              <a:rPr lang="en-US" altLang="en-US" sz="2000" dirty="0">
                <a:latin typeface="Arial" panose="020B0604020202020204" pitchFamily="34" charset="0"/>
                <a:cs typeface="Arial" panose="020B0604020202020204" pitchFamily="34" charset="0"/>
              </a:rPr>
              <a:t>Speaking Engagements</a:t>
            </a:r>
          </a:p>
          <a:p>
            <a:pPr marL="0" indent="0">
              <a:lnSpc>
                <a:spcPct val="90000"/>
              </a:lnSpc>
              <a:buClr>
                <a:srgbClr val="315C5D"/>
              </a:buClr>
              <a:buSzPct val="60000"/>
              <a:buNone/>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Lighting Demonstrations</a:t>
            </a:r>
          </a:p>
          <a:p>
            <a:pPr>
              <a:lnSpc>
                <a:spcPct val="90000"/>
              </a:lnSpc>
              <a:buClr>
                <a:srgbClr val="315C5D"/>
              </a:buClr>
              <a:buSzPct val="60000"/>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500 sq ft Classroom Rental </a:t>
            </a:r>
          </a:p>
          <a:p>
            <a:pPr marL="0" indent="0">
              <a:lnSpc>
                <a:spcPct val="90000"/>
              </a:lnSpc>
              <a:buClr>
                <a:srgbClr val="315C5D"/>
              </a:buClr>
              <a:buSzPct val="60000"/>
              <a:buNone/>
              <a:tabLst>
                <a:tab pos="517525" algn="l"/>
              </a:tabLst>
            </a:pPr>
            <a:r>
              <a:rPr lang="en-US" altLang="en-US" sz="20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Available for rent</a:t>
            </a:r>
          </a:p>
          <a:p>
            <a:pPr marL="457200" lvl="1" indent="0">
              <a:lnSpc>
                <a:spcPct val="90000"/>
              </a:lnSpc>
              <a:buClr>
                <a:srgbClr val="315C5D"/>
              </a:buClr>
              <a:buSzPct val="60000"/>
              <a:buNone/>
            </a:pPr>
            <a:endParaRPr lang="en-US" altLang="en-US" sz="1800" dirty="0">
              <a:latin typeface="Arial" panose="020B0604020202020204" pitchFamily="34" charset="0"/>
              <a:cs typeface="Arial" panose="020B0604020202020204" pitchFamily="34" charset="0"/>
            </a:endParaRPr>
          </a:p>
          <a:p>
            <a:pPr marL="0" indent="0" eaLnBrk="1" hangingPunct="1">
              <a:lnSpc>
                <a:spcPct val="90000"/>
              </a:lnSpc>
              <a:buClr>
                <a:srgbClr val="315C5D"/>
              </a:buClr>
              <a:buSzPct val="60000"/>
              <a:buFont typeface="Arial" panose="020B0604020202020204" pitchFamily="34" charset="0"/>
              <a:buChar char="►"/>
            </a:pPr>
            <a:r>
              <a:rPr lang="en-US" altLang="en-US" sz="2000" dirty="0">
                <a:solidFill>
                  <a:prstClr val="black"/>
                </a:solidFill>
                <a:latin typeface="Arial" panose="020B0604020202020204" pitchFamily="34" charset="0"/>
                <a:ea typeface="+mn-ea"/>
                <a:cs typeface="Arial" panose="020B0604020202020204" pitchFamily="34" charset="0"/>
              </a:rPr>
              <a:t>  Facility </a:t>
            </a:r>
            <a:r>
              <a:rPr lang="en-US" altLang="en-US" sz="2000" dirty="0">
                <a:latin typeface="Arial" panose="020B0604020202020204" pitchFamily="34" charset="0"/>
                <a:cs typeface="Arial" panose="020B0604020202020204" pitchFamily="34" charset="0"/>
              </a:rPr>
              <a:t>Tours</a:t>
            </a:r>
          </a:p>
          <a:p>
            <a:pPr marL="0" indent="0">
              <a:lnSpc>
                <a:spcPct val="90000"/>
              </a:lnSpc>
              <a:buClr>
                <a:srgbClr val="315C5D"/>
              </a:buClr>
              <a:buSzPct val="60000"/>
              <a:buNone/>
            </a:pPr>
            <a:endParaRPr lang="en-US" altLang="en-US" sz="2000" dirty="0">
              <a:latin typeface="Arial" panose="020B0604020202020204" pitchFamily="34" charset="0"/>
              <a:cs typeface="Arial" panose="020B0604020202020204" pitchFamily="34" charset="0"/>
            </a:endParaRPr>
          </a:p>
          <a:p>
            <a:pPr>
              <a:lnSpc>
                <a:spcPct val="90000"/>
              </a:lnSpc>
              <a:buClr>
                <a:srgbClr val="315C5D"/>
              </a:buClr>
              <a:buSzPct val="600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Networking Opportunities</a:t>
            </a:r>
          </a:p>
          <a:p>
            <a:pPr marL="515938" lvl="1" indent="0">
              <a:lnSpc>
                <a:spcPct val="90000"/>
              </a:lnSpc>
              <a:buClr>
                <a:srgbClr val="315C5D"/>
              </a:buClr>
              <a:buSzPct val="60000"/>
              <a:buNone/>
            </a:pPr>
            <a:r>
              <a:rPr lang="en-US" altLang="en-US" sz="1800" dirty="0">
                <a:latin typeface="Arial" panose="020B0604020202020204" pitchFamily="34" charset="0"/>
                <a:cs typeface="Arial" panose="020B0604020202020204" pitchFamily="34" charset="0"/>
              </a:rPr>
              <a:t>Open House</a:t>
            </a:r>
          </a:p>
          <a:p>
            <a:pPr marL="515938" lvl="1" indent="0">
              <a:lnSpc>
                <a:spcPct val="90000"/>
              </a:lnSpc>
              <a:buClr>
                <a:srgbClr val="315C5D"/>
              </a:buClr>
              <a:buSzPct val="60000"/>
              <a:buNone/>
            </a:pPr>
            <a:r>
              <a:rPr lang="en-US" altLang="en-US" sz="1800" dirty="0">
                <a:latin typeface="Arial" panose="020B0604020202020204" pitchFamily="34" charset="0"/>
                <a:cs typeface="Arial" panose="020B0604020202020204" pitchFamily="34" charset="0"/>
              </a:rPr>
              <a:t>Regional Meetings</a:t>
            </a:r>
          </a:p>
          <a:p>
            <a:pPr marL="515938" lvl="1" indent="0">
              <a:lnSpc>
                <a:spcPct val="90000"/>
              </a:lnSpc>
              <a:buClr>
                <a:srgbClr val="315C5D"/>
              </a:buClr>
              <a:buSzPct val="60000"/>
              <a:buNone/>
            </a:pPr>
            <a:r>
              <a:rPr lang="en-US" altLang="en-US" sz="1800" dirty="0">
                <a:latin typeface="Arial" panose="020B0604020202020204" pitchFamily="34" charset="0"/>
                <a:cs typeface="Arial" panose="020B0604020202020204" pitchFamily="34" charset="0"/>
              </a:rPr>
              <a:t>Industry Assoc. Memberships</a:t>
            </a:r>
          </a:p>
        </p:txBody>
      </p:sp>
    </p:spTree>
    <p:extLst>
      <p:ext uri="{BB962C8B-B14F-4D97-AF65-F5344CB8AC3E}">
        <p14:creationId xmlns:p14="http://schemas.microsoft.com/office/powerpoint/2010/main" val="1034396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6680-8194-465D-BED4-00BBB6E42ECE}"/>
              </a:ext>
            </a:extLst>
          </p:cNvPr>
          <p:cNvSpPr>
            <a:spLocks noGrp="1"/>
          </p:cNvSpPr>
          <p:nvPr>
            <p:ph type="title"/>
          </p:nvPr>
        </p:nvSpPr>
        <p:spPr/>
        <p:txBody>
          <a:bodyPr/>
          <a:lstStyle/>
          <a:p>
            <a:r>
              <a:rPr lang="en-US" dirty="0"/>
              <a:t>Thank You to Our Partners</a:t>
            </a:r>
          </a:p>
        </p:txBody>
      </p:sp>
      <p:grpSp>
        <p:nvGrpSpPr>
          <p:cNvPr id="16" name="Group 15">
            <a:extLst>
              <a:ext uri="{FF2B5EF4-FFF2-40B4-BE49-F238E27FC236}">
                <a16:creationId xmlns:a16="http://schemas.microsoft.com/office/drawing/2014/main" id="{1138235E-48C2-473B-A481-FCA203C58FD4}"/>
              </a:ext>
            </a:extLst>
          </p:cNvPr>
          <p:cNvGrpSpPr/>
          <p:nvPr/>
        </p:nvGrpSpPr>
        <p:grpSpPr>
          <a:xfrm>
            <a:off x="858368" y="838200"/>
            <a:ext cx="9764063" cy="5705475"/>
            <a:chOff x="1676403" y="1166934"/>
            <a:chExt cx="8392463" cy="4565480"/>
          </a:xfrm>
        </p:grpSpPr>
        <p:grpSp>
          <p:nvGrpSpPr>
            <p:cNvPr id="5" name="Group 4">
              <a:extLst>
                <a:ext uri="{FF2B5EF4-FFF2-40B4-BE49-F238E27FC236}">
                  <a16:creationId xmlns:a16="http://schemas.microsoft.com/office/drawing/2014/main" id="{F27BE53E-4DE0-4EC6-A85E-5DBD6A7434BB}"/>
                </a:ext>
              </a:extLst>
            </p:cNvPr>
            <p:cNvGrpSpPr/>
            <p:nvPr/>
          </p:nvGrpSpPr>
          <p:grpSpPr>
            <a:xfrm>
              <a:off x="1676403" y="2754309"/>
              <a:ext cx="8392463" cy="2978105"/>
              <a:chOff x="175960" y="2686272"/>
              <a:chExt cx="8392463" cy="2978105"/>
            </a:xfrm>
          </p:grpSpPr>
          <p:grpSp>
            <p:nvGrpSpPr>
              <p:cNvPr id="6" name="Group 5">
                <a:extLst>
                  <a:ext uri="{FF2B5EF4-FFF2-40B4-BE49-F238E27FC236}">
                    <a16:creationId xmlns:a16="http://schemas.microsoft.com/office/drawing/2014/main" id="{46C6F4D5-6795-4FBE-ADB1-C80485CD660C}"/>
                  </a:ext>
                </a:extLst>
              </p:cNvPr>
              <p:cNvGrpSpPr/>
              <p:nvPr/>
            </p:nvGrpSpPr>
            <p:grpSpPr>
              <a:xfrm>
                <a:off x="175960" y="4120731"/>
                <a:ext cx="8392463" cy="1543646"/>
                <a:chOff x="119707" y="3571111"/>
                <a:chExt cx="8392463" cy="1543646"/>
              </a:xfrm>
            </p:grpSpPr>
            <p:pic>
              <p:nvPicPr>
                <p:cNvPr id="11" name="Picture 10">
                  <a:extLst>
                    <a:ext uri="{FF2B5EF4-FFF2-40B4-BE49-F238E27FC236}">
                      <a16:creationId xmlns:a16="http://schemas.microsoft.com/office/drawing/2014/main" id="{7FDE960B-75B3-4120-B59F-68A4A82DC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07" y="3571111"/>
                  <a:ext cx="1543646" cy="1543646"/>
                </a:xfrm>
                <a:prstGeom prst="rect">
                  <a:avLst/>
                </a:prstGeom>
              </p:spPr>
            </p:pic>
            <p:pic>
              <p:nvPicPr>
                <p:cNvPr id="12" name="Picture 2" descr="I:\EMSD\LIGHTING DESIGN LAB\Logos\Sponsor_Vendor logos\BC Hydro\forgen_logo_col_lg bchydro generations.jpg">
                  <a:extLst>
                    <a:ext uri="{FF2B5EF4-FFF2-40B4-BE49-F238E27FC236}">
                      <a16:creationId xmlns:a16="http://schemas.microsoft.com/office/drawing/2014/main" id="{AF96FBF0-8882-4C33-BD15-DC39E54E7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530" y="4032210"/>
                  <a:ext cx="2166640" cy="76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EMSD\LIGHTING DESIGN LAB\Logos\Sponsor_Vendor logos\Idaho Power\IPC_Preferred 2.png">
                  <a:extLst>
                    <a:ext uri="{FF2B5EF4-FFF2-40B4-BE49-F238E27FC236}">
                      <a16:creationId xmlns:a16="http://schemas.microsoft.com/office/drawing/2014/main" id="{4BBD4AF7-AC84-4791-9848-C51DB632F3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7807" y="3920156"/>
                  <a:ext cx="2219876" cy="9535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I:\EMSD\LIGHTING DESIGN LAB\Logos\Sponsor_Vendor logos\Tacoma Power\Tacoma PowerL2C .png">
                  <a:extLst>
                    <a:ext uri="{FF2B5EF4-FFF2-40B4-BE49-F238E27FC236}">
                      <a16:creationId xmlns:a16="http://schemas.microsoft.com/office/drawing/2014/main" id="{6E8DD312-A7D0-4EB6-969C-A27A3D2150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3890761"/>
                  <a:ext cx="1508760" cy="904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CCDDA63-8469-4D85-8EE0-239DD124884A}"/>
                  </a:ext>
                </a:extLst>
              </p:cNvPr>
              <p:cNvGrpSpPr/>
              <p:nvPr/>
            </p:nvGrpSpPr>
            <p:grpSpPr>
              <a:xfrm>
                <a:off x="556960" y="2686272"/>
                <a:ext cx="7239000" cy="1331668"/>
                <a:chOff x="198927" y="2145058"/>
                <a:chExt cx="7239000" cy="1331668"/>
              </a:xfrm>
            </p:grpSpPr>
            <p:pic>
              <p:nvPicPr>
                <p:cNvPr id="8" name="Picture 4" descr="I:\EMSD\LIGHTING DESIGN LAB\Logos\Sponsor_Vendor logos\BPA\BPAColorLogo.png">
                  <a:extLst>
                    <a:ext uri="{FF2B5EF4-FFF2-40B4-BE49-F238E27FC236}">
                      <a16:creationId xmlns:a16="http://schemas.microsoft.com/office/drawing/2014/main" id="{C9CE0BF7-FEE2-4E9A-B0AA-043810B3E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927" y="2145058"/>
                  <a:ext cx="1630224" cy="1331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EMSD\LIGHTING DESIGN LAB\Logos\Sponsor_Vendor logos\PSE\PSE Logo.png">
                  <a:extLst>
                    <a:ext uri="{FF2B5EF4-FFF2-40B4-BE49-F238E27FC236}">
                      <a16:creationId xmlns:a16="http://schemas.microsoft.com/office/drawing/2014/main" id="{6614580F-6082-482C-8B82-6F82B67C31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6327" y="2353344"/>
                  <a:ext cx="2270035" cy="1039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94E6723-455D-478F-BB34-A8C388683B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397" y="2425677"/>
                  <a:ext cx="2390530" cy="898946"/>
                </a:xfrm>
                <a:prstGeom prst="rect">
                  <a:avLst/>
                </a:prstGeom>
              </p:spPr>
            </p:pic>
          </p:grpSp>
        </p:grpSp>
        <p:pic>
          <p:nvPicPr>
            <p:cNvPr id="15" name="Picture 14">
              <a:extLst>
                <a:ext uri="{FF2B5EF4-FFF2-40B4-BE49-F238E27FC236}">
                  <a16:creationId xmlns:a16="http://schemas.microsoft.com/office/drawing/2014/main" id="{5E9EB611-86BE-4239-9632-B312D531B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3489" y="1166934"/>
              <a:ext cx="6114804" cy="1331668"/>
            </a:xfrm>
            <a:prstGeom prst="rect">
              <a:avLst/>
            </a:prstGeom>
          </p:spPr>
        </p:pic>
      </p:grpSp>
    </p:spTree>
    <p:extLst>
      <p:ext uri="{BB962C8B-B14F-4D97-AF65-F5344CB8AC3E}">
        <p14:creationId xmlns:p14="http://schemas.microsoft.com/office/powerpoint/2010/main" val="3702179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5C94-8403-47A8-A1B8-171FC651A2C4}"/>
              </a:ext>
            </a:extLst>
          </p:cNvPr>
          <p:cNvSpPr>
            <a:spLocks noGrp="1"/>
          </p:cNvSpPr>
          <p:nvPr>
            <p:ph type="title"/>
          </p:nvPr>
        </p:nvSpPr>
        <p:spPr/>
        <p:txBody>
          <a:bodyPr/>
          <a:lstStyle/>
          <a:p>
            <a:r>
              <a:rPr lang="en-US" dirty="0"/>
              <a:t>SBC/NEEC Outro Placeholder</a:t>
            </a:r>
          </a:p>
        </p:txBody>
      </p:sp>
    </p:spTree>
    <p:extLst>
      <p:ext uri="{BB962C8B-B14F-4D97-AF65-F5344CB8AC3E}">
        <p14:creationId xmlns:p14="http://schemas.microsoft.com/office/powerpoint/2010/main" val="1909996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FFD25-FE84-44F4-A1F4-794124A201A2}"/>
              </a:ext>
            </a:extLst>
          </p:cNvPr>
          <p:cNvSpPr>
            <a:spLocks noGrp="1"/>
          </p:cNvSpPr>
          <p:nvPr>
            <p:ph type="ctrTitle"/>
          </p:nvPr>
        </p:nvSpPr>
        <p:spPr>
          <a:xfrm>
            <a:off x="421217" y="327474"/>
            <a:ext cx="4607983" cy="700873"/>
          </a:xfrm>
        </p:spPr>
        <p:txBody>
          <a:bodyPr/>
          <a:lstStyle/>
          <a:p>
            <a:r>
              <a:rPr lang="en-US" dirty="0"/>
              <a:t>Visit…Call…Click…Email…</a:t>
            </a:r>
          </a:p>
        </p:txBody>
      </p:sp>
      <p:sp>
        <p:nvSpPr>
          <p:cNvPr id="5" name="Rectangle 6">
            <a:extLst>
              <a:ext uri="{FF2B5EF4-FFF2-40B4-BE49-F238E27FC236}">
                <a16:creationId xmlns:a16="http://schemas.microsoft.com/office/drawing/2014/main" id="{E895A26A-A287-42CB-8ADC-B97CE5FDC960}"/>
              </a:ext>
            </a:extLst>
          </p:cNvPr>
          <p:cNvSpPr>
            <a:spLocks noChangeArrowheads="1"/>
          </p:cNvSpPr>
          <p:nvPr/>
        </p:nvSpPr>
        <p:spPr bwMode="auto">
          <a:xfrm>
            <a:off x="6324600" y="2714729"/>
            <a:ext cx="3429000" cy="26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indent="0">
              <a:buClr>
                <a:srgbClr val="993300"/>
              </a:buClr>
              <a:buNone/>
            </a:pPr>
            <a:r>
              <a:rPr lang="en-US" altLang="en-US" sz="2400" dirty="0"/>
              <a:t>(206) 256-6161</a:t>
            </a:r>
          </a:p>
          <a:p>
            <a:pPr marL="0" indent="0">
              <a:buClr>
                <a:srgbClr val="993300"/>
              </a:buClr>
              <a:buNone/>
            </a:pPr>
            <a:r>
              <a:rPr lang="en-US" altLang="en-US" sz="2400" dirty="0"/>
              <a:t>800-354-3864</a:t>
            </a:r>
          </a:p>
          <a:p>
            <a:pPr marL="0" indent="0">
              <a:buNone/>
            </a:pPr>
            <a:endParaRPr lang="en-US" altLang="en-US" sz="2400" dirty="0"/>
          </a:p>
          <a:p>
            <a:pPr marL="0" indent="0">
              <a:buNone/>
            </a:pPr>
            <a:r>
              <a:rPr lang="en-US" altLang="en-US" sz="2400" dirty="0"/>
              <a:t>2915 - 4th Ave. South</a:t>
            </a:r>
          </a:p>
          <a:p>
            <a:pPr marL="0" indent="0">
              <a:buNone/>
            </a:pPr>
            <a:r>
              <a:rPr lang="en-US" altLang="en-US" sz="2400" dirty="0"/>
              <a:t>Seattle, WA  98134</a:t>
            </a:r>
          </a:p>
          <a:p>
            <a:pPr algn="ctr">
              <a:spcBef>
                <a:spcPct val="20000"/>
              </a:spcBef>
              <a:buClr>
                <a:srgbClr val="993300"/>
              </a:buClr>
              <a:buFont typeface="Wingdings" pitchFamily="2" charset="2"/>
              <a:buNone/>
            </a:pPr>
            <a:endParaRPr lang="en-US" altLang="en-US" sz="2800" dirty="0"/>
          </a:p>
        </p:txBody>
      </p:sp>
      <p:cxnSp>
        <p:nvCxnSpPr>
          <p:cNvPr id="6" name="Straight Connector 5">
            <a:extLst>
              <a:ext uri="{FF2B5EF4-FFF2-40B4-BE49-F238E27FC236}">
                <a16:creationId xmlns:a16="http://schemas.microsoft.com/office/drawing/2014/main" id="{F2B2E4D7-63E8-498A-A16D-826E6B2F5C07}"/>
              </a:ext>
            </a:extLst>
          </p:cNvPr>
          <p:cNvCxnSpPr>
            <a:cxnSpLocks/>
          </p:cNvCxnSpPr>
          <p:nvPr/>
        </p:nvCxnSpPr>
        <p:spPr bwMode="auto">
          <a:xfrm flipH="1">
            <a:off x="609600" y="1504750"/>
            <a:ext cx="109728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4">
            <a:extLst>
              <a:ext uri="{FF2B5EF4-FFF2-40B4-BE49-F238E27FC236}">
                <a16:creationId xmlns:a16="http://schemas.microsoft.com/office/drawing/2014/main" id="{BE0F2756-6970-4499-89E9-4F759A6C9041}"/>
              </a:ext>
            </a:extLst>
          </p:cNvPr>
          <p:cNvSpPr txBox="1">
            <a:spLocks noChangeArrowheads="1"/>
          </p:cNvSpPr>
          <p:nvPr/>
        </p:nvSpPr>
        <p:spPr bwMode="auto">
          <a:xfrm>
            <a:off x="368208" y="3048000"/>
            <a:ext cx="5105400" cy="263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a:lstStyle>
          <a:p>
            <a:pPr algn="ctr">
              <a:buClrTx/>
              <a:buSzTx/>
              <a:buFontTx/>
              <a:buNone/>
            </a:pPr>
            <a:r>
              <a:rPr lang="en-US" altLang="en-US" sz="2800" dirty="0">
                <a:solidFill>
                  <a:schemeClr val="tx1"/>
                </a:solidFill>
                <a:latin typeface="Arial" charset="0"/>
                <a:ea typeface="+mn-ea"/>
                <a:cs typeface="+mn-cs"/>
              </a:rPr>
              <a:t>MISSION</a:t>
            </a:r>
          </a:p>
          <a:p>
            <a:pPr algn="ctr">
              <a:buClrTx/>
              <a:buSzTx/>
              <a:buFontTx/>
              <a:buNone/>
            </a:pPr>
            <a:r>
              <a:rPr lang="en-US" altLang="en-US" sz="2400" b="0" dirty="0">
                <a:solidFill>
                  <a:schemeClr val="tx1"/>
                </a:solidFill>
                <a:latin typeface="Arial" charset="0"/>
                <a:ea typeface="+mn-ea"/>
                <a:cs typeface="+mn-cs"/>
              </a:rPr>
              <a:t>Building business value through validation and education that drives adoption of energy-efficient lighting technologies and practices.</a:t>
            </a:r>
          </a:p>
          <a:p>
            <a:pPr algn="ctr">
              <a:buClrTx/>
              <a:buSzTx/>
              <a:buFontTx/>
              <a:buNone/>
            </a:pPr>
            <a:endParaRPr lang="en-US" altLang="en-US" sz="2800" dirty="0">
              <a:solidFill>
                <a:schemeClr val="tx1"/>
              </a:solidFill>
              <a:latin typeface="Arial" charset="0"/>
              <a:ea typeface="+mn-ea"/>
              <a:cs typeface="+mn-cs"/>
            </a:endParaRPr>
          </a:p>
          <a:p>
            <a:pPr algn="ctr">
              <a:buClrTx/>
              <a:buSzTx/>
              <a:buFontTx/>
              <a:buNone/>
            </a:pPr>
            <a:endParaRPr lang="en-US" altLang="en-US" sz="1450" b="0" kern="0" dirty="0">
              <a:solidFill>
                <a:srgbClr val="032F46"/>
              </a:solidFill>
              <a:latin typeface="Arial Narrow" panose="020B0606020202030204" pitchFamily="34" charset="0"/>
            </a:endParaRPr>
          </a:p>
          <a:p>
            <a:pPr algn="ctr">
              <a:buClrTx/>
              <a:buSzTx/>
              <a:buFontTx/>
              <a:buNone/>
            </a:pPr>
            <a:endParaRPr lang="en-US" altLang="en-US" sz="1450" b="0" kern="0" dirty="0">
              <a:solidFill>
                <a:srgbClr val="032F46"/>
              </a:solidFill>
              <a:latin typeface="Arial Narrow" panose="020B0606020202030204" pitchFamily="34" charset="0"/>
            </a:endParaRPr>
          </a:p>
        </p:txBody>
      </p:sp>
      <p:sp>
        <p:nvSpPr>
          <p:cNvPr id="4" name="Rectangle 3">
            <a:extLst>
              <a:ext uri="{FF2B5EF4-FFF2-40B4-BE49-F238E27FC236}">
                <a16:creationId xmlns:a16="http://schemas.microsoft.com/office/drawing/2014/main" id="{DE53A551-E8C6-42F2-8011-721AE48B92AB}"/>
              </a:ext>
            </a:extLst>
          </p:cNvPr>
          <p:cNvSpPr/>
          <p:nvPr/>
        </p:nvSpPr>
        <p:spPr>
          <a:xfrm>
            <a:off x="5334000" y="1776784"/>
            <a:ext cx="3886641" cy="461665"/>
          </a:xfrm>
          <a:prstGeom prst="rect">
            <a:avLst/>
          </a:prstGeom>
        </p:spPr>
        <p:txBody>
          <a:bodyPr wrap="none">
            <a:spAutoFit/>
          </a:bodyPr>
          <a:lstStyle/>
          <a:p>
            <a:pPr marL="0" indent="0">
              <a:buClr>
                <a:srgbClr val="993300"/>
              </a:buClr>
              <a:buNone/>
            </a:pPr>
            <a:r>
              <a:rPr lang="en-US" altLang="en-US" sz="2400" dirty="0"/>
              <a:t>www.lightingdesignlab.com</a:t>
            </a:r>
          </a:p>
        </p:txBody>
      </p:sp>
      <p:sp>
        <p:nvSpPr>
          <p:cNvPr id="9" name="Rectangle 8">
            <a:extLst>
              <a:ext uri="{FF2B5EF4-FFF2-40B4-BE49-F238E27FC236}">
                <a16:creationId xmlns:a16="http://schemas.microsoft.com/office/drawing/2014/main" id="{94270121-C3B0-4FE5-9F53-E2E3F35CFCD7}"/>
              </a:ext>
            </a:extLst>
          </p:cNvPr>
          <p:cNvSpPr/>
          <p:nvPr/>
        </p:nvSpPr>
        <p:spPr>
          <a:xfrm>
            <a:off x="304800" y="1759638"/>
            <a:ext cx="4445448" cy="461665"/>
          </a:xfrm>
          <a:prstGeom prst="rect">
            <a:avLst/>
          </a:prstGeom>
        </p:spPr>
        <p:txBody>
          <a:bodyPr wrap="none">
            <a:spAutoFit/>
          </a:bodyPr>
          <a:lstStyle/>
          <a:p>
            <a:pPr>
              <a:buNone/>
            </a:pPr>
            <a:r>
              <a:rPr lang="en-US" altLang="en-US" sz="2400" dirty="0"/>
              <a:t>lightingdesignlab@seattle.gov</a:t>
            </a:r>
            <a:endParaRPr lang="en-US" dirty="0"/>
          </a:p>
        </p:txBody>
      </p:sp>
    </p:spTree>
    <p:extLst>
      <p:ext uri="{BB962C8B-B14F-4D97-AF65-F5344CB8AC3E}">
        <p14:creationId xmlns:p14="http://schemas.microsoft.com/office/powerpoint/2010/main" val="3767735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354475" y="1511477"/>
            <a:ext cx="5157787" cy="823912"/>
          </a:xfrm>
        </p:spPr>
        <p:txBody>
          <a:bodyPr>
            <a:normAutofit/>
          </a:bodyPr>
          <a:lstStyle/>
          <a:p>
            <a:pPr algn="ctr"/>
            <a:r>
              <a:rPr lang="en-US" sz="2800" dirty="0">
                <a:solidFill>
                  <a:srgbClr val="00BF97"/>
                </a:solidFill>
                <a:latin typeface="+mj-lt"/>
                <a:ea typeface="+mj-ea"/>
                <a:cs typeface="+mj-cs"/>
              </a:rPr>
              <a:t>Tool Lending Library</a:t>
            </a:r>
          </a:p>
        </p:txBody>
      </p:sp>
      <p:sp>
        <p:nvSpPr>
          <p:cNvPr id="8" name="Content Placeholder 7"/>
          <p:cNvSpPr>
            <a:spLocks noGrp="1"/>
          </p:cNvSpPr>
          <p:nvPr>
            <p:ph sz="half" idx="2"/>
          </p:nvPr>
        </p:nvSpPr>
        <p:spPr>
          <a:xfrm>
            <a:off x="6347669" y="2316535"/>
            <a:ext cx="5164594" cy="3131637"/>
          </a:xfrm>
        </p:spPr>
        <p:txBody>
          <a:bodyPr>
            <a:normAutofit lnSpcReduction="10000"/>
          </a:bodyPr>
          <a:lstStyle/>
          <a:p>
            <a:pPr fontAlgn="base"/>
            <a:r>
              <a:rPr lang="en-US" sz="1600" dirty="0"/>
              <a:t>The SBC hosts a lending “library” of diagnostic tools available to building owners and managers, as well as energy service professionals.</a:t>
            </a:r>
          </a:p>
          <a:p>
            <a:pPr fontAlgn="base"/>
            <a:r>
              <a:rPr lang="en-US" sz="1600" dirty="0"/>
              <a:t>The SBC can help by loaning a range of data loggers, power meters, lighting loggers, infrared cameras, liquid and air flow measurement devices, and much more.</a:t>
            </a:r>
          </a:p>
          <a:p>
            <a:pPr fontAlgn="base"/>
            <a:r>
              <a:rPr lang="en-US" sz="1600" dirty="0"/>
              <a:t>Users can access these tools free of charge for prescribed time periods and capture data on system performance.</a:t>
            </a:r>
          </a:p>
          <a:p>
            <a:pPr fontAlgn="base"/>
            <a:r>
              <a:rPr lang="en-US" sz="1600" dirty="0"/>
              <a:t>Analyzing these data can troubleshoot performance problems and create actionable information that can fine-tune building performance.</a:t>
            </a:r>
            <a:endParaRPr lang="en-US" sz="1600" b="1" cap="all" dirty="0"/>
          </a:p>
        </p:txBody>
      </p:sp>
      <p:sp>
        <p:nvSpPr>
          <p:cNvPr id="9" name="Text Placeholder 8"/>
          <p:cNvSpPr>
            <a:spLocks noGrp="1"/>
          </p:cNvSpPr>
          <p:nvPr>
            <p:ph type="body" sz="quarter" idx="3"/>
          </p:nvPr>
        </p:nvSpPr>
        <p:spPr>
          <a:xfrm>
            <a:off x="666943" y="1492623"/>
            <a:ext cx="5183188" cy="823912"/>
          </a:xfrm>
        </p:spPr>
        <p:txBody>
          <a:bodyPr>
            <a:normAutofit fontScale="25000" lnSpcReduction="20000"/>
          </a:bodyPr>
          <a:lstStyle/>
          <a:p>
            <a:pPr algn="ctr"/>
            <a:endParaRPr lang="en-US" dirty="0"/>
          </a:p>
          <a:p>
            <a:pPr algn="ctr"/>
            <a:endParaRPr lang="en-US" dirty="0"/>
          </a:p>
          <a:p>
            <a:pPr algn="ctr"/>
            <a:r>
              <a:rPr lang="en-US" sz="11200" dirty="0">
                <a:solidFill>
                  <a:srgbClr val="00BF97"/>
                </a:solidFill>
                <a:latin typeface="+mj-lt"/>
                <a:ea typeface="+mj-ea"/>
                <a:cs typeface="+mj-cs"/>
              </a:rPr>
              <a:t>Building Operator Certification </a:t>
            </a:r>
          </a:p>
        </p:txBody>
      </p:sp>
      <p:sp>
        <p:nvSpPr>
          <p:cNvPr id="10" name="Content Placeholder 9"/>
          <p:cNvSpPr>
            <a:spLocks noGrp="1"/>
          </p:cNvSpPr>
          <p:nvPr>
            <p:ph sz="quarter" idx="4"/>
          </p:nvPr>
        </p:nvSpPr>
        <p:spPr>
          <a:xfrm>
            <a:off x="689169" y="2278828"/>
            <a:ext cx="5160961" cy="3131637"/>
          </a:xfrm>
        </p:spPr>
        <p:txBody>
          <a:bodyPr>
            <a:normAutofit lnSpcReduction="10000"/>
          </a:bodyPr>
          <a:lstStyle/>
          <a:p>
            <a:r>
              <a:rPr lang="en-US" sz="1600" dirty="0"/>
              <a:t>The leading training and certification program for building engineers and maintenance personnel.</a:t>
            </a:r>
          </a:p>
          <a:p>
            <a:r>
              <a:rPr lang="en-US" sz="1600" dirty="0"/>
              <a:t>Graduates make their buildings more comfortable, efficient and environmentally friendly, thanks to skills they master in our classes.</a:t>
            </a:r>
          </a:p>
          <a:p>
            <a:r>
              <a:rPr lang="en-US" sz="1600" dirty="0"/>
              <a:t>The BOC credential is just as valuable to building owners as it is to operators.</a:t>
            </a:r>
          </a:p>
          <a:p>
            <a:r>
              <a:rPr lang="en-US" sz="1600" dirty="0"/>
              <a:t>Our graduates help their organizations substantially cut operating costs – as much as $20,000 per year.</a:t>
            </a:r>
          </a:p>
        </p:txBody>
      </p:sp>
      <p:sp>
        <p:nvSpPr>
          <p:cNvPr id="11" name="TextBox 10">
            <a:extLst>
              <a:ext uri="{FF2B5EF4-FFF2-40B4-BE49-F238E27FC236}">
                <a16:creationId xmlns:a16="http://schemas.microsoft.com/office/drawing/2014/main" id="{88D0C50A-9EBE-429B-87F9-92A3CC33A024}"/>
              </a:ext>
            </a:extLst>
          </p:cNvPr>
          <p:cNvSpPr txBox="1"/>
          <p:nvPr/>
        </p:nvSpPr>
        <p:spPr>
          <a:xfrm>
            <a:off x="0" y="103696"/>
            <a:ext cx="12191999" cy="2246769"/>
          </a:xfrm>
          <a:prstGeom prst="rect">
            <a:avLst/>
          </a:prstGeom>
          <a:noFill/>
        </p:spPr>
        <p:txBody>
          <a:bodyPr wrap="square" rtlCol="0">
            <a:spAutoFit/>
          </a:bodyPr>
          <a:lstStyle/>
          <a:p>
            <a:pPr algn="ctr">
              <a:buNone/>
            </a:pPr>
            <a:r>
              <a:rPr lang="en-US" sz="6000" b="1" dirty="0">
                <a:solidFill>
                  <a:srgbClr val="0070C0"/>
                </a:solidFill>
                <a:latin typeface="Calibri Light" panose="020F0302020204030204"/>
                <a:ea typeface="+mj-ea"/>
                <a:cs typeface="+mj-cs"/>
              </a:rPr>
              <a:t>Smart Buildings Center Programs</a:t>
            </a:r>
            <a:br>
              <a:rPr lang="en-US" sz="2800" b="1" dirty="0">
                <a:solidFill>
                  <a:srgbClr val="00B0F0"/>
                </a:solidFill>
                <a:latin typeface="Calibri Light" panose="020F0302020204030204"/>
                <a:ea typeface="+mj-ea"/>
                <a:cs typeface="+mj-cs"/>
              </a:rPr>
            </a:br>
            <a:br>
              <a:rPr lang="en-US" sz="5400" b="1" dirty="0">
                <a:solidFill>
                  <a:srgbClr val="3F3F3F"/>
                </a:solidFill>
                <a:latin typeface="Calibri Light" panose="020F0302020204030204"/>
                <a:ea typeface="+mj-ea"/>
                <a:cs typeface="+mj-cs"/>
              </a:rPr>
            </a:br>
            <a:endParaRPr lang="en-US" dirty="0"/>
          </a:p>
        </p:txBody>
      </p:sp>
    </p:spTree>
    <p:extLst>
      <p:ext uri="{BB962C8B-B14F-4D97-AF65-F5344CB8AC3E}">
        <p14:creationId xmlns:p14="http://schemas.microsoft.com/office/powerpoint/2010/main" val="320399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9D4-113A-4ED7-B128-DA0730FCDFB2}"/>
              </a:ext>
            </a:extLst>
          </p:cNvPr>
          <p:cNvSpPr>
            <a:spLocks noGrp="1"/>
          </p:cNvSpPr>
          <p:nvPr>
            <p:ph type="title"/>
          </p:nvPr>
        </p:nvSpPr>
        <p:spPr/>
        <p:txBody>
          <a:bodyPr/>
          <a:lstStyle/>
          <a:p>
            <a:r>
              <a:rPr lang="en-US" dirty="0"/>
              <a:t>Courses Offered at LFI 2019</a:t>
            </a:r>
          </a:p>
        </p:txBody>
      </p:sp>
      <p:pic>
        <p:nvPicPr>
          <p:cNvPr id="1026" name="Picture 2" descr="Image result for lfi 2019 cover">
            <a:extLst>
              <a:ext uri="{FF2B5EF4-FFF2-40B4-BE49-F238E27FC236}">
                <a16:creationId xmlns:a16="http://schemas.microsoft.com/office/drawing/2014/main" id="{7C014937-1618-4CC1-80C9-FC1115E5B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5257800"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68D77F0-8005-4838-9B69-8FCB6C069848}"/>
              </a:ext>
            </a:extLst>
          </p:cNvPr>
          <p:cNvGrpSpPr/>
          <p:nvPr/>
        </p:nvGrpSpPr>
        <p:grpSpPr>
          <a:xfrm>
            <a:off x="6631788" y="304799"/>
            <a:ext cx="4975421" cy="6248401"/>
            <a:chOff x="7086598" y="228599"/>
            <a:chExt cx="4975421" cy="6248401"/>
          </a:xfrm>
        </p:grpSpPr>
        <p:pic>
          <p:nvPicPr>
            <p:cNvPr id="4" name="Picture 3" descr="A group of people in a room&#10;&#10;Description automatically generated">
              <a:extLst>
                <a:ext uri="{FF2B5EF4-FFF2-40B4-BE49-F238E27FC236}">
                  <a16:creationId xmlns:a16="http://schemas.microsoft.com/office/drawing/2014/main" id="{596FD983-FBC1-4615-AF5B-0382FF341C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a:off x="7086598" y="3048000"/>
              <a:ext cx="4953000" cy="3429000"/>
            </a:xfrm>
            <a:prstGeom prst="rect">
              <a:avLst/>
            </a:prstGeom>
            <a:ln>
              <a:noFill/>
            </a:ln>
            <a:effectLst>
              <a:softEdge rad="112500"/>
            </a:effectLst>
          </p:spPr>
        </p:pic>
        <p:pic>
          <p:nvPicPr>
            <p:cNvPr id="6" name="Picture 5" descr="A group of people sitting at a desk in front of a computer screen&#10;&#10;Description automatically generated">
              <a:extLst>
                <a:ext uri="{FF2B5EF4-FFF2-40B4-BE49-F238E27FC236}">
                  <a16:creationId xmlns:a16="http://schemas.microsoft.com/office/drawing/2014/main" id="{4002BE18-90E4-4726-9B0C-4F6CF7E203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66" r="5833" b="8889"/>
            <a:stretch/>
          </p:blipFill>
          <p:spPr>
            <a:xfrm>
              <a:off x="7086598" y="228599"/>
              <a:ext cx="4975421" cy="3346301"/>
            </a:xfrm>
            <a:prstGeom prst="rect">
              <a:avLst/>
            </a:prstGeom>
            <a:ln>
              <a:noFill/>
            </a:ln>
            <a:effectLst>
              <a:softEdge rad="112500"/>
            </a:effectLst>
          </p:spPr>
        </p:pic>
      </p:grpSp>
    </p:spTree>
    <p:extLst>
      <p:ext uri="{BB962C8B-B14F-4D97-AF65-F5344CB8AC3E}">
        <p14:creationId xmlns:p14="http://schemas.microsoft.com/office/powerpoint/2010/main" val="25492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9D4-113A-4ED7-B128-DA0730FCDFB2}"/>
              </a:ext>
            </a:extLst>
          </p:cNvPr>
          <p:cNvSpPr>
            <a:spLocks noGrp="1"/>
          </p:cNvSpPr>
          <p:nvPr>
            <p:ph type="title"/>
          </p:nvPr>
        </p:nvSpPr>
        <p:spPr/>
        <p:txBody>
          <a:bodyPr/>
          <a:lstStyle/>
          <a:p>
            <a:r>
              <a:rPr lang="en-US" dirty="0"/>
              <a:t>Courses Offered at LFI</a:t>
            </a:r>
          </a:p>
        </p:txBody>
      </p:sp>
      <p:pic>
        <p:nvPicPr>
          <p:cNvPr id="4" name="Picture 3">
            <a:extLst>
              <a:ext uri="{FF2B5EF4-FFF2-40B4-BE49-F238E27FC236}">
                <a16:creationId xmlns:a16="http://schemas.microsoft.com/office/drawing/2014/main" id="{9F5925DB-D4C9-4706-89AC-E2A948C7A1DD}"/>
              </a:ext>
            </a:extLst>
          </p:cNvPr>
          <p:cNvPicPr>
            <a:picLocks noChangeAspect="1"/>
          </p:cNvPicPr>
          <p:nvPr/>
        </p:nvPicPr>
        <p:blipFill rotWithShape="1">
          <a:blip r:embed="rId2">
            <a:extLst>
              <a:ext uri="{28A0092B-C50C-407E-A947-70E740481C1C}">
                <a14:useLocalDpi xmlns:a14="http://schemas.microsoft.com/office/drawing/2010/main" val="0"/>
              </a:ext>
            </a:extLst>
          </a:blip>
          <a:srcRect t="8349"/>
          <a:stretch/>
        </p:blipFill>
        <p:spPr>
          <a:xfrm>
            <a:off x="762000" y="773824"/>
            <a:ext cx="4876800" cy="5969876"/>
          </a:xfrm>
          <a:prstGeom prst="rect">
            <a:avLst/>
          </a:prstGeom>
        </p:spPr>
      </p:pic>
      <p:pic>
        <p:nvPicPr>
          <p:cNvPr id="6" name="Picture 5">
            <a:extLst>
              <a:ext uri="{FF2B5EF4-FFF2-40B4-BE49-F238E27FC236}">
                <a16:creationId xmlns:a16="http://schemas.microsoft.com/office/drawing/2014/main" id="{792EC3FE-B957-44D2-A48B-A2311E646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768" y="990600"/>
            <a:ext cx="4846320" cy="4987594"/>
          </a:xfrm>
          <a:prstGeom prst="rect">
            <a:avLst/>
          </a:prstGeom>
        </p:spPr>
      </p:pic>
    </p:spTree>
    <p:extLst>
      <p:ext uri="{BB962C8B-B14F-4D97-AF65-F5344CB8AC3E}">
        <p14:creationId xmlns:p14="http://schemas.microsoft.com/office/powerpoint/2010/main" val="4002302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9D4-113A-4ED7-B128-DA0730FCDFB2}"/>
              </a:ext>
            </a:extLst>
          </p:cNvPr>
          <p:cNvSpPr>
            <a:spLocks noGrp="1"/>
          </p:cNvSpPr>
          <p:nvPr>
            <p:ph type="title"/>
          </p:nvPr>
        </p:nvSpPr>
        <p:spPr/>
        <p:txBody>
          <a:bodyPr/>
          <a:lstStyle/>
          <a:p>
            <a:r>
              <a:rPr lang="en-US" dirty="0"/>
              <a:t>Courses Offered at LFI</a:t>
            </a:r>
          </a:p>
        </p:txBody>
      </p:sp>
      <p:pic>
        <p:nvPicPr>
          <p:cNvPr id="8" name="Picture 7">
            <a:extLst>
              <a:ext uri="{FF2B5EF4-FFF2-40B4-BE49-F238E27FC236}">
                <a16:creationId xmlns:a16="http://schemas.microsoft.com/office/drawing/2014/main" id="{C0F6FE6D-D47B-4499-8ADD-FC1C93DA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85800"/>
            <a:ext cx="5105400" cy="6155354"/>
          </a:xfrm>
          <a:prstGeom prst="rect">
            <a:avLst/>
          </a:prstGeom>
        </p:spPr>
      </p:pic>
      <p:pic>
        <p:nvPicPr>
          <p:cNvPr id="10" name="Picture 9">
            <a:extLst>
              <a:ext uri="{FF2B5EF4-FFF2-40B4-BE49-F238E27FC236}">
                <a16:creationId xmlns:a16="http://schemas.microsoft.com/office/drawing/2014/main" id="{4A1E9A10-05DC-4B26-9B60-0F680555A56B}"/>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23105"/>
          <a:stretch/>
        </p:blipFill>
        <p:spPr>
          <a:xfrm>
            <a:off x="6629400" y="685800"/>
            <a:ext cx="5120640" cy="4036194"/>
          </a:xfrm>
          <a:prstGeom prst="rect">
            <a:avLst/>
          </a:prstGeom>
        </p:spPr>
      </p:pic>
    </p:spTree>
    <p:extLst>
      <p:ext uri="{BB962C8B-B14F-4D97-AF65-F5344CB8AC3E}">
        <p14:creationId xmlns:p14="http://schemas.microsoft.com/office/powerpoint/2010/main" val="4246559873"/>
      </p:ext>
    </p:extLst>
  </p:cSld>
  <p:clrMapOvr>
    <a:masterClrMapping/>
  </p:clrMapOvr>
</p:sld>
</file>

<file path=ppt/theme/theme1.xml><?xml version="1.0" encoding="utf-8"?>
<a:theme xmlns:a="http://schemas.openxmlformats.org/drawingml/2006/main" name="01213721">
  <a:themeElements>
    <a:clrScheme name="LDL Preso Template 2017">
      <a:dk1>
        <a:sysClr val="windowText" lastClr="000000"/>
      </a:dk1>
      <a:lt1>
        <a:sysClr val="window" lastClr="FFFFFF"/>
      </a:lt1>
      <a:dk2>
        <a:srgbClr val="032F46"/>
      </a:dk2>
      <a:lt2>
        <a:srgbClr val="EEECE1"/>
      </a:lt2>
      <a:accent1>
        <a:srgbClr val="032F46"/>
      </a:accent1>
      <a:accent2>
        <a:srgbClr val="032F46"/>
      </a:accent2>
      <a:accent3>
        <a:srgbClr val="FFCC00"/>
      </a:accent3>
      <a:accent4>
        <a:srgbClr val="FFCC00"/>
      </a:accent4>
      <a:accent5>
        <a:srgbClr val="0770A5"/>
      </a:accent5>
      <a:accent6>
        <a:srgbClr val="FFFFFF"/>
      </a:accent6>
      <a:hlink>
        <a:srgbClr val="032F46"/>
      </a:hlink>
      <a:folHlink>
        <a:srgbClr val="0770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3366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defRPr kumimoji="0"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692150" marR="0" indent="-347663"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l"/>
          <a:tabLst/>
          <a:defRPr kumimoji="0" lang="en-US" altLang="en-US" sz="2600" b="0" i="0" u="none" strike="noStrike" cap="none" normalizeH="0" baseline="0" smtClean="0">
            <a:ln>
              <a:noFill/>
            </a:ln>
            <a:solidFill>
              <a:schemeClr val="tx1"/>
            </a:solidFill>
            <a:effectLst/>
            <a:latin typeface="Arial" charset="0"/>
          </a:defRPr>
        </a:defPPr>
      </a:lstStyle>
    </a:lnDef>
    <a:txDef>
      <a:spPr>
        <a:ln>
          <a:solidFill>
            <a:schemeClr val="accent1"/>
          </a:solidFill>
        </a:ln>
      </a:spPr>
      <a:bodyPr wrap="square" lIns="101589" tIns="50795" rIns="101589" bIns="50795" rtlCol="0">
        <a:spAutoFit/>
      </a:bodyPr>
      <a:lstStyle>
        <a:defPPr algn="l" defTabSz="697098">
          <a:lnSpc>
            <a:spcPct val="90000"/>
          </a:lnSpc>
          <a:buSzPct val="100000"/>
          <a:buNone/>
          <a:defRPr sz="1800" kern="0" dirty="0" smtClean="0"/>
        </a:defPPr>
      </a:lstStyle>
    </a:txDef>
  </a:objectDefaults>
  <a:extraClrSchemeLst>
    <a:extraClrScheme>
      <a:clrScheme name="Sales Training_final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Sales Training_final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Sales Training_final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Sales Training_final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Sales Training_final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Sales Training_final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Sales Training_final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Sales Training_final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Sales Training_final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Sales Training_final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DL Template Example SPD 2018.07.24.potx" id="{1E83A1EC-6EEF-4E79-AE35-D638D21523AD}" vid="{4366130C-A27A-42AA-A0DF-0CD9731F357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LDL Template Example SPD 2018.07.24</Template>
  <TotalTime>8337</TotalTime>
  <Words>1779</Words>
  <Application>Microsoft Office PowerPoint</Application>
  <PresentationFormat>Widescreen</PresentationFormat>
  <Paragraphs>276</Paragraphs>
  <Slides>53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Narrow</vt:lpstr>
      <vt:lpstr>Bell MT</vt:lpstr>
      <vt:lpstr>Calibri</vt:lpstr>
      <vt:lpstr>Calibri Light</vt:lpstr>
      <vt:lpstr>Wingdings</vt:lpstr>
      <vt:lpstr>01213721</vt:lpstr>
      <vt:lpstr>LIGHTFAIR INTERNATIONAL 2019 Post-Game Show</vt:lpstr>
      <vt:lpstr>Stand By for Presentation</vt:lpstr>
      <vt:lpstr>2019 LightFair International Post-Game Show</vt:lpstr>
      <vt:lpstr>Welcome: Lighting Design Lab 2019 and Beyond</vt:lpstr>
      <vt:lpstr>PowerPoint Presentation</vt:lpstr>
      <vt:lpstr>PowerPoint Presentation</vt:lpstr>
      <vt:lpstr>Courses Offered at LFI 2019</vt:lpstr>
      <vt:lpstr>Courses Offered at LFI</vt:lpstr>
      <vt:lpstr>Courses Offered at LFI</vt:lpstr>
      <vt:lpstr>Lighting Design Lab: LFI Institute 2-day NLC Workshop</vt:lpstr>
      <vt:lpstr>Lighting Design Lab: LFI Institute 2-day NLC Workshop</vt:lpstr>
      <vt:lpstr>PowerPoint Presentation</vt:lpstr>
      <vt:lpstr>PowerPoint Presentation</vt:lpstr>
      <vt:lpstr>PowerPoint Presentation</vt:lpstr>
      <vt:lpstr>PowerPoint Presentation</vt:lpstr>
      <vt:lpstr>PowerPoint Presentation</vt:lpstr>
      <vt:lpstr>PowerPoint Presentation</vt:lpstr>
      <vt:lpstr>Trends from LFI – Interoperability</vt:lpstr>
      <vt:lpstr>Trends in LightFair 2019… More Like… IoT Fair 2019</vt:lpstr>
      <vt:lpstr>Non-Energy Benefits (NEB) – Asset Tracking</vt:lpstr>
      <vt:lpstr>Design &amp; Development Technology</vt:lpstr>
      <vt:lpstr>Dashing Dashboards</vt:lpstr>
      <vt:lpstr>Trends from LFI – Light and Health</vt:lpstr>
      <vt:lpstr>Trends from LFI 2019 – Light and Health</vt:lpstr>
      <vt:lpstr>Trends from LFI 2019 – Light and Health</vt:lpstr>
      <vt:lpstr>Trends from LFI 2019 – Light and Health</vt:lpstr>
      <vt:lpstr>Trends from LFI 2019 – Light and Health AND IoT</vt:lpstr>
      <vt:lpstr>LFI Innovation Award Winners</vt:lpstr>
      <vt:lpstr>Most Innovative Product </vt:lpstr>
      <vt:lpstr>Design Excellence </vt:lpstr>
      <vt:lpstr>Judges Citation</vt:lpstr>
      <vt:lpstr>Judges Citation</vt:lpstr>
      <vt:lpstr>PowerPoint Presentation</vt:lpstr>
      <vt:lpstr>Technical Innovation</vt:lpstr>
      <vt:lpstr>** NEW ** Zhaga Consortium and DiiA Collaboration</vt:lpstr>
      <vt:lpstr>Industry Engagement</vt:lpstr>
      <vt:lpstr>Industry Engagement – What the Lab Said</vt:lpstr>
      <vt:lpstr>Opportunities to Collaborate</vt:lpstr>
      <vt:lpstr>Facility Demonstrations</vt:lpstr>
      <vt:lpstr>Inclusive Advisory Committees </vt:lpstr>
      <vt:lpstr>PowerPoint Presentation</vt:lpstr>
      <vt:lpstr>Industry Engagement – What The Lab Heard</vt:lpstr>
      <vt:lpstr>Staff Favorites</vt:lpstr>
      <vt:lpstr>Staff Favorites- Eric</vt:lpstr>
      <vt:lpstr>Staff Favorites- Eric</vt:lpstr>
      <vt:lpstr>Staff Favorites - Shaun</vt:lpstr>
      <vt:lpstr>Staff Favorites - Shaun</vt:lpstr>
      <vt:lpstr>Staff Favorites - Shaun</vt:lpstr>
      <vt:lpstr>Questions</vt:lpstr>
      <vt:lpstr>Lighting Design Lab: Key Services &amp; Resources</vt:lpstr>
      <vt:lpstr>Thank You to Our Partners</vt:lpstr>
      <vt:lpstr>SBC/NEEC Outro Placeholder</vt:lpstr>
      <vt:lpstr>Visit…Call…Click…Email…</vt:lpstr>
    </vt:vector>
  </TitlesOfParts>
  <Company>Lighting Design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LIGHTFAIR INTERNATIONAL 2019 Post-Game Show</dc:title>
  <dc:creator>Armando Berdiel</dc:creator>
  <cp:lastModifiedBy>Berdiel, Armando</cp:lastModifiedBy>
  <cp:revision>57</cp:revision>
  <cp:lastPrinted>2018-07-23T22:42:05Z</cp:lastPrinted>
  <dcterms:created xsi:type="dcterms:W3CDTF">2019-05-16T19:27:11Z</dcterms:created>
  <dcterms:modified xsi:type="dcterms:W3CDTF">2019-06-11T14:20:14Z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TC012137211033</vt:lpwstr>
  </property>
</Properties>
</file>